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grandir Wide Bold" charset="1" panose="00000805000000000000"/>
      <p:regular r:id="rId27"/>
    </p:embeddedFont>
    <p:embeddedFont>
      <p:font typeface="Agrandir Wide" charset="1" panose="00000505000000000000"/>
      <p:regular r:id="rId28"/>
    </p:embeddedFont>
    <p:embeddedFont>
      <p:font typeface="Sanchez" charset="1" panose="02000000000000000000"/>
      <p:regular r:id="rId29"/>
    </p:embeddedFont>
    <p:embeddedFont>
      <p:font typeface="Canva Sans Bold" charset="1" panose="020B0803030501040103"/>
      <p:regular r:id="rId30"/>
    </p:embeddedFont>
    <p:embeddedFont>
      <p:font typeface="Big Shoulders Display Bold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31.pn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13" Target="../media/image34.jpe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13" Target="../media/image35.jpeg" Type="http://schemas.openxmlformats.org/officeDocument/2006/relationships/image"/><Relationship Id="rId14" Target="../media/image36.jpe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13" Target="../media/image37.jpe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13" Target="../media/image38.jpe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41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https://www.kaggle.com/code/vatsalmavani/music-recommendation-system-using-spotify-dataset/notebook" TargetMode="External" Type="http://schemas.openxmlformats.org/officeDocument/2006/relationships/hyperlink"/><Relationship Id="rId15" Target="https://www.researchgate.net/publication/360624328_An_Exploratory_Study_on_the_Spotify_Recommender_System" TargetMode="External" Type="http://schemas.openxmlformats.org/officeDocument/2006/relationships/hyperlink"/><Relationship Id="rId16" Target="https://www.researchgate.net/publication/318511102_Recommender_System_Based_on_Collaborative_Filtering_for_Spotify's_Users" TargetMode="External" Type="http://schemas.openxmlformats.org/officeDocument/2006/relationships/hyperlink"/><Relationship Id="rId17" Target="https://youtu.be/gaZKjAKfe0s?si=U6fFL4R5Wd6GY0vZ" TargetMode="External" Type="http://schemas.openxmlformats.org/officeDocument/2006/relationships/hyperlink"/><Relationship Id="rId18" Target="../media/image5.png" Type="http://schemas.openxmlformats.org/officeDocument/2006/relationships/image"/><Relationship Id="rId19" Target="../media/image6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jpe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7.jpe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49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2" Target="../media/image53.jpeg" Type="http://schemas.openxmlformats.org/officeDocument/2006/relationships/image"/><Relationship Id="rId3" Target="../media/image7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5.jpe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8.pn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5.png" Type="http://schemas.openxmlformats.org/officeDocument/2006/relationships/image"/><Relationship Id="rId16" Target="../media/image6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8.pn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1264" y="435628"/>
            <a:ext cx="8246518" cy="5135600"/>
            <a:chOff x="0" y="0"/>
            <a:chExt cx="10995357" cy="684746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9215" r="0" b="29215"/>
            <a:stretch>
              <a:fillRect/>
            </a:stretch>
          </p:blipFill>
          <p:spPr>
            <a:xfrm flipH="false" flipV="false">
              <a:off x="0" y="0"/>
              <a:ext cx="10995357" cy="684746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717495" y="435628"/>
            <a:ext cx="9262881" cy="9415745"/>
            <a:chOff x="0" y="0"/>
            <a:chExt cx="12350508" cy="1255432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339" r="0" b="9339"/>
            <a:stretch>
              <a:fillRect/>
            </a:stretch>
          </p:blipFill>
          <p:spPr>
            <a:xfrm flipH="false" flipV="false">
              <a:off x="0" y="0"/>
              <a:ext cx="12350508" cy="1255432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321264" y="3938846"/>
            <a:ext cx="8246518" cy="5912527"/>
            <a:chOff x="0" y="0"/>
            <a:chExt cx="10995357" cy="7883369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10995357" cy="7883369"/>
            </a:xfrm>
            <a:prstGeom prst="rect">
              <a:avLst/>
            </a:prstGeom>
            <a:solidFill>
              <a:srgbClr val="27F46A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659591" y="4405283"/>
            <a:ext cx="738217" cy="738217"/>
          </a:xfrm>
          <a:custGeom>
            <a:avLst/>
            <a:gdLst/>
            <a:ahLst/>
            <a:cxnLst/>
            <a:rect r="r" b="b" t="t" l="l"/>
            <a:pathLst>
              <a:path h="738217" w="738217">
                <a:moveTo>
                  <a:pt x="738218" y="0"/>
                </a:moveTo>
                <a:lnTo>
                  <a:pt x="0" y="0"/>
                </a:lnTo>
                <a:lnTo>
                  <a:pt x="0" y="738217"/>
                </a:lnTo>
                <a:lnTo>
                  <a:pt x="738218" y="738217"/>
                </a:lnTo>
                <a:lnTo>
                  <a:pt x="7382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482495" y="686407"/>
            <a:ext cx="1262002" cy="1262002"/>
            <a:chOff x="0" y="0"/>
            <a:chExt cx="1682669" cy="168266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715726" y="5772939"/>
            <a:ext cx="7457595" cy="242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52"/>
              </a:lnSpc>
            </a:pPr>
            <a:r>
              <a:rPr lang="en-US" sz="8452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VIBE CAST </a:t>
            </a:r>
          </a:p>
          <a:p>
            <a:pPr algn="r">
              <a:lnSpc>
                <a:spcPts val="8452"/>
              </a:lnSpc>
            </a:pPr>
            <a:r>
              <a:rPr lang="en-US" sz="8452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MUSICX VR.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83026" y="4530658"/>
            <a:ext cx="4348189" cy="61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77"/>
              </a:lnSpc>
            </a:pPr>
            <a:r>
              <a:rPr lang="en-US" sz="3877" spc="-77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NEURAL NEXUS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83026" y="8316407"/>
            <a:ext cx="4099413" cy="13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38"/>
              </a:lnSpc>
            </a:pPr>
            <a:r>
              <a:rPr lang="en-US" sz="4638" spc="-9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"MUSIC FOR EVERYONE."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80803">
            <a:off x="571504" y="5850758"/>
            <a:ext cx="914392" cy="1033748"/>
          </a:xfrm>
          <a:custGeom>
            <a:avLst/>
            <a:gdLst/>
            <a:ahLst/>
            <a:cxnLst/>
            <a:rect r="r" b="b" t="t" l="l"/>
            <a:pathLst>
              <a:path h="1033748" w="914392">
                <a:moveTo>
                  <a:pt x="0" y="0"/>
                </a:moveTo>
                <a:lnTo>
                  <a:pt x="914392" y="0"/>
                </a:lnTo>
                <a:lnTo>
                  <a:pt x="914392" y="1033749"/>
                </a:lnTo>
                <a:lnTo>
                  <a:pt x="0" y="1033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262361"/>
            <a:ext cx="18288000" cy="2735767"/>
            <a:chOff x="0" y="0"/>
            <a:chExt cx="4816593" cy="7205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20531"/>
            </a:xfrm>
            <a:custGeom>
              <a:avLst/>
              <a:gdLst/>
              <a:ahLst/>
              <a:cxnLst/>
              <a:rect r="r" b="b" t="t" l="l"/>
              <a:pathLst>
                <a:path h="72053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98941"/>
                  </a:lnTo>
                  <a:cubicBezTo>
                    <a:pt x="4816592" y="710865"/>
                    <a:pt x="4806926" y="720531"/>
                    <a:pt x="4795002" y="720531"/>
                  </a:cubicBezTo>
                  <a:lnTo>
                    <a:pt x="21590" y="720531"/>
                  </a:lnTo>
                  <a:cubicBezTo>
                    <a:pt x="15864" y="720531"/>
                    <a:pt x="10372" y="718256"/>
                    <a:pt x="6324" y="714208"/>
                  </a:cubicBezTo>
                  <a:cubicBezTo>
                    <a:pt x="2275" y="710159"/>
                    <a:pt x="0" y="704667"/>
                    <a:pt x="0" y="6989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749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262361"/>
            <a:ext cx="18288000" cy="4638587"/>
            <a:chOff x="0" y="0"/>
            <a:chExt cx="24384000" cy="618478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6460" r="0" b="26460"/>
            <a:stretch>
              <a:fillRect/>
            </a:stretch>
          </p:blipFill>
          <p:spPr>
            <a:xfrm flipH="false" flipV="false">
              <a:off x="0" y="0"/>
              <a:ext cx="24384000" cy="618478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755318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37220" y="8720987"/>
            <a:ext cx="596911" cy="575398"/>
            <a:chOff x="0" y="0"/>
            <a:chExt cx="795881" cy="767197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1245965" y="8720987"/>
            <a:ext cx="596911" cy="575398"/>
            <a:chOff x="0" y="0"/>
            <a:chExt cx="795881" cy="767197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8843656" y="8524209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26039" y="8673224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2" y="0"/>
                </a:lnTo>
                <a:lnTo>
                  <a:pt x="921452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204950" y="8682902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81772" y="9755318"/>
            <a:ext cx="5995998" cy="218887"/>
            <a:chOff x="0" y="0"/>
            <a:chExt cx="1579193" cy="576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79193" cy="57649"/>
            </a:xfrm>
            <a:custGeom>
              <a:avLst/>
              <a:gdLst/>
              <a:ahLst/>
              <a:cxnLst/>
              <a:rect r="r" b="b" t="t" l="l"/>
              <a:pathLst>
                <a:path h="57649" w="1579193">
                  <a:moveTo>
                    <a:pt x="0" y="0"/>
                  </a:moveTo>
                  <a:lnTo>
                    <a:pt x="1579193" y="0"/>
                  </a:lnTo>
                  <a:lnTo>
                    <a:pt x="157919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579193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036361" y="346385"/>
            <a:ext cx="955275" cy="955275"/>
            <a:chOff x="0" y="0"/>
            <a:chExt cx="1273700" cy="127370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273700" cy="1273700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376339" y="397497"/>
              <a:ext cx="521021" cy="100801"/>
              <a:chOff x="0" y="0"/>
              <a:chExt cx="135963" cy="2630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376339" y="588081"/>
              <a:ext cx="521021" cy="100801"/>
              <a:chOff x="0" y="0"/>
              <a:chExt cx="135963" cy="2630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376339" y="775402"/>
              <a:ext cx="521021" cy="100801"/>
              <a:chOff x="0" y="0"/>
              <a:chExt cx="135963" cy="2630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43" id="43"/>
          <p:cNvSpPr/>
          <p:nvPr/>
        </p:nvSpPr>
        <p:spPr>
          <a:xfrm flipH="false" flipV="false" rot="80803">
            <a:off x="183053" y="201620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3"/>
                </a:lnTo>
                <a:lnTo>
                  <a:pt x="0" y="13376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2690975" y="1301660"/>
            <a:ext cx="13259122" cy="6960701"/>
          </a:xfrm>
          <a:custGeom>
            <a:avLst/>
            <a:gdLst/>
            <a:ahLst/>
            <a:cxnLst/>
            <a:rect r="r" b="b" t="t" l="l"/>
            <a:pathLst>
              <a:path h="6960701" w="13259122">
                <a:moveTo>
                  <a:pt x="0" y="0"/>
                </a:moveTo>
                <a:lnTo>
                  <a:pt x="13259122" y="0"/>
                </a:lnTo>
                <a:lnTo>
                  <a:pt x="13259122" y="6960701"/>
                </a:lnTo>
                <a:lnTo>
                  <a:pt x="0" y="69607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1714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45" id="45"/>
          <p:cNvSpPr txBox="true"/>
          <p:nvPr/>
        </p:nvSpPr>
        <p:spPr>
          <a:xfrm rot="0">
            <a:off x="1431307" y="382032"/>
            <a:ext cx="6789464" cy="91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3"/>
              </a:lnSpc>
            </a:pPr>
            <a:r>
              <a:rPr lang="en-US" sz="5713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OUR SYSTEM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470653" y="382032"/>
            <a:ext cx="10266284" cy="91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3"/>
              </a:lnSpc>
            </a:pPr>
            <a:r>
              <a:rPr lang="en-US" sz="5713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DIAGRAM APPROACH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313854" y="-579338"/>
            <a:ext cx="6523391" cy="6535273"/>
          </a:xfrm>
          <a:custGeom>
            <a:avLst/>
            <a:gdLst/>
            <a:ahLst/>
            <a:cxnLst/>
            <a:rect r="r" b="b" t="t" l="l"/>
            <a:pathLst>
              <a:path h="6535273" w="6523391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0" y="8389755"/>
            <a:ext cx="18288000" cy="2608373"/>
            <a:chOff x="0" y="0"/>
            <a:chExt cx="4816593" cy="6869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6592" cy="686979"/>
            </a:xfrm>
            <a:custGeom>
              <a:avLst/>
              <a:gdLst/>
              <a:ahLst/>
              <a:cxnLst/>
              <a:rect r="r" b="b" t="t" l="l"/>
              <a:pathLst>
                <a:path h="686979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65389"/>
                  </a:lnTo>
                  <a:cubicBezTo>
                    <a:pt x="4816592" y="677313"/>
                    <a:pt x="4806926" y="686979"/>
                    <a:pt x="4795002" y="686979"/>
                  </a:cubicBezTo>
                  <a:lnTo>
                    <a:pt x="21590" y="686979"/>
                  </a:lnTo>
                  <a:cubicBezTo>
                    <a:pt x="15864" y="686979"/>
                    <a:pt x="10372" y="684704"/>
                    <a:pt x="6324" y="680655"/>
                  </a:cubicBezTo>
                  <a:cubicBezTo>
                    <a:pt x="2275" y="676606"/>
                    <a:pt x="0" y="671115"/>
                    <a:pt x="0" y="665389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816593" cy="715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8389755"/>
            <a:ext cx="18288000" cy="4511193"/>
            <a:chOff x="0" y="0"/>
            <a:chExt cx="24384000" cy="6014924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>
              <a:alphaModFix amt="42000"/>
            </a:blip>
            <a:srcRect l="0" t="27106" r="0" b="27106"/>
            <a:stretch>
              <a:fillRect/>
            </a:stretch>
          </p:blipFill>
          <p:spPr>
            <a:xfrm flipH="false" flipV="false">
              <a:off x="0" y="0"/>
              <a:ext cx="24384000" cy="6014924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1381772" y="9793418"/>
            <a:ext cx="15877528" cy="218887"/>
            <a:chOff x="0" y="0"/>
            <a:chExt cx="4181736" cy="576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67534" y="8831938"/>
            <a:ext cx="596911" cy="575398"/>
            <a:chOff x="0" y="0"/>
            <a:chExt cx="795881" cy="767197"/>
          </a:xfrm>
        </p:grpSpPr>
        <p:grpSp>
          <p:nvGrpSpPr>
            <p:cNvPr name="Group 25" id="25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1389565" y="8831938"/>
            <a:ext cx="596911" cy="575398"/>
            <a:chOff x="0" y="0"/>
            <a:chExt cx="795881" cy="767197"/>
          </a:xfrm>
        </p:grpSpPr>
        <p:grpSp>
          <p:nvGrpSpPr>
            <p:cNvPr name="Group 32" id="32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8874145" y="8673245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3"/>
                </a:lnTo>
                <a:lnTo>
                  <a:pt x="0" y="892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043880" y="8831938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605726" y="8692602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381772" y="9793418"/>
            <a:ext cx="13216885" cy="218887"/>
            <a:chOff x="0" y="0"/>
            <a:chExt cx="3480990" cy="5764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480990" cy="57649"/>
            </a:xfrm>
            <a:custGeom>
              <a:avLst/>
              <a:gdLst/>
              <a:ahLst/>
              <a:cxnLst/>
              <a:rect r="r" b="b" t="t" l="l"/>
              <a:pathLst>
                <a:path h="57649" w="3480990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80803">
            <a:off x="437118" y="47273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4"/>
                </a:lnTo>
                <a:lnTo>
                  <a:pt x="0" y="1337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733031" y="1578142"/>
            <a:ext cx="16526269" cy="6655152"/>
          </a:xfrm>
          <a:custGeom>
            <a:avLst/>
            <a:gdLst/>
            <a:ahLst/>
            <a:cxnLst/>
            <a:rect r="r" b="b" t="t" l="l"/>
            <a:pathLst>
              <a:path h="6655152" w="16526269">
                <a:moveTo>
                  <a:pt x="0" y="0"/>
                </a:moveTo>
                <a:lnTo>
                  <a:pt x="16526269" y="0"/>
                </a:lnTo>
                <a:lnTo>
                  <a:pt x="16526269" y="6655151"/>
                </a:lnTo>
                <a:lnTo>
                  <a:pt x="0" y="66551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862" r="0" b="-2862"/>
            </a:stretch>
          </a:blipFill>
          <a:ln w="171450" cap="rnd">
            <a:gradFill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  <a:prstDash val="solid"/>
            <a:round/>
          </a:ln>
        </p:spPr>
      </p:sp>
      <p:sp>
        <p:nvSpPr>
          <p:cNvPr name="TextBox 46" id="46"/>
          <p:cNvSpPr txBox="true"/>
          <p:nvPr/>
        </p:nvSpPr>
        <p:spPr>
          <a:xfrm rot="0">
            <a:off x="1832288" y="237490"/>
            <a:ext cx="5539659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DATASETS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574949" y="237490"/>
            <a:ext cx="6153800" cy="152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EVALUATIONS &amp; VALUES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313854" y="-579338"/>
            <a:ext cx="6523391" cy="6535273"/>
          </a:xfrm>
          <a:custGeom>
            <a:avLst/>
            <a:gdLst/>
            <a:ahLst/>
            <a:cxnLst/>
            <a:rect r="r" b="b" t="t" l="l"/>
            <a:pathLst>
              <a:path h="6535273" w="6523391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0" y="8389755"/>
            <a:ext cx="18288000" cy="2608373"/>
            <a:chOff x="0" y="0"/>
            <a:chExt cx="4816593" cy="6869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6592" cy="686979"/>
            </a:xfrm>
            <a:custGeom>
              <a:avLst/>
              <a:gdLst/>
              <a:ahLst/>
              <a:cxnLst/>
              <a:rect r="r" b="b" t="t" l="l"/>
              <a:pathLst>
                <a:path h="686979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65389"/>
                  </a:lnTo>
                  <a:cubicBezTo>
                    <a:pt x="4816592" y="677313"/>
                    <a:pt x="4806926" y="686979"/>
                    <a:pt x="4795002" y="686979"/>
                  </a:cubicBezTo>
                  <a:lnTo>
                    <a:pt x="21590" y="686979"/>
                  </a:lnTo>
                  <a:cubicBezTo>
                    <a:pt x="15864" y="686979"/>
                    <a:pt x="10372" y="684704"/>
                    <a:pt x="6324" y="680655"/>
                  </a:cubicBezTo>
                  <a:cubicBezTo>
                    <a:pt x="2275" y="676606"/>
                    <a:pt x="0" y="671115"/>
                    <a:pt x="0" y="665389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816593" cy="715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8389755"/>
            <a:ext cx="18288000" cy="4511193"/>
            <a:chOff x="0" y="0"/>
            <a:chExt cx="24384000" cy="6014924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>
              <a:alphaModFix amt="42000"/>
            </a:blip>
            <a:srcRect l="0" t="27106" r="0" b="27106"/>
            <a:stretch>
              <a:fillRect/>
            </a:stretch>
          </p:blipFill>
          <p:spPr>
            <a:xfrm flipH="false" flipV="false">
              <a:off x="0" y="0"/>
              <a:ext cx="24384000" cy="6014924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1381772" y="9793418"/>
            <a:ext cx="15877528" cy="218887"/>
            <a:chOff x="0" y="0"/>
            <a:chExt cx="4181736" cy="576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67534" y="8831938"/>
            <a:ext cx="596911" cy="575398"/>
            <a:chOff x="0" y="0"/>
            <a:chExt cx="795881" cy="767197"/>
          </a:xfrm>
        </p:grpSpPr>
        <p:grpSp>
          <p:nvGrpSpPr>
            <p:cNvPr name="Group 25" id="25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1389565" y="8831938"/>
            <a:ext cx="596911" cy="575398"/>
            <a:chOff x="0" y="0"/>
            <a:chExt cx="795881" cy="767197"/>
          </a:xfrm>
        </p:grpSpPr>
        <p:grpSp>
          <p:nvGrpSpPr>
            <p:cNvPr name="Group 32" id="32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8874145" y="8673245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3"/>
                </a:lnTo>
                <a:lnTo>
                  <a:pt x="0" y="892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043880" y="8831938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605726" y="8692602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381772" y="9793418"/>
            <a:ext cx="13216885" cy="218887"/>
            <a:chOff x="0" y="0"/>
            <a:chExt cx="3480990" cy="5764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480990" cy="57649"/>
            </a:xfrm>
            <a:custGeom>
              <a:avLst/>
              <a:gdLst/>
              <a:ahLst/>
              <a:cxnLst/>
              <a:rect r="r" b="b" t="t" l="l"/>
              <a:pathLst>
                <a:path h="57649" w="3480990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80803">
            <a:off x="437118" y="47273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4"/>
                </a:lnTo>
                <a:lnTo>
                  <a:pt x="0" y="1337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670233" y="1855552"/>
            <a:ext cx="7319982" cy="6305603"/>
          </a:xfrm>
          <a:custGeom>
            <a:avLst/>
            <a:gdLst/>
            <a:ahLst/>
            <a:cxnLst/>
            <a:rect r="r" b="b" t="t" l="l"/>
            <a:pathLst>
              <a:path h="6305603" w="7319982">
                <a:moveTo>
                  <a:pt x="0" y="0"/>
                </a:moveTo>
                <a:lnTo>
                  <a:pt x="7319982" y="0"/>
                </a:lnTo>
                <a:lnTo>
                  <a:pt x="7319982" y="6305603"/>
                </a:lnTo>
                <a:lnTo>
                  <a:pt x="0" y="63056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10477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8304342" y="1762760"/>
            <a:ext cx="9210876" cy="6398395"/>
          </a:xfrm>
          <a:custGeom>
            <a:avLst/>
            <a:gdLst/>
            <a:ahLst/>
            <a:cxnLst/>
            <a:rect r="r" b="b" t="t" l="l"/>
            <a:pathLst>
              <a:path h="6398395" w="9210876">
                <a:moveTo>
                  <a:pt x="0" y="0"/>
                </a:moveTo>
                <a:lnTo>
                  <a:pt x="9210877" y="0"/>
                </a:lnTo>
                <a:lnTo>
                  <a:pt x="9210877" y="6398395"/>
                </a:lnTo>
                <a:lnTo>
                  <a:pt x="0" y="63983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10477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47" id="47"/>
          <p:cNvSpPr txBox="true"/>
          <p:nvPr/>
        </p:nvSpPr>
        <p:spPr>
          <a:xfrm rot="0">
            <a:off x="1832288" y="237490"/>
            <a:ext cx="5539659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DATASETS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574949" y="237490"/>
            <a:ext cx="6153800" cy="152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EVALUATIONS &amp; VALUES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313854" y="-579338"/>
            <a:ext cx="6523391" cy="6535273"/>
          </a:xfrm>
          <a:custGeom>
            <a:avLst/>
            <a:gdLst/>
            <a:ahLst/>
            <a:cxnLst/>
            <a:rect r="r" b="b" t="t" l="l"/>
            <a:pathLst>
              <a:path h="6535273" w="6523391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0" y="8389755"/>
            <a:ext cx="18288000" cy="2608373"/>
            <a:chOff x="0" y="0"/>
            <a:chExt cx="4816593" cy="6869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6592" cy="686979"/>
            </a:xfrm>
            <a:custGeom>
              <a:avLst/>
              <a:gdLst/>
              <a:ahLst/>
              <a:cxnLst/>
              <a:rect r="r" b="b" t="t" l="l"/>
              <a:pathLst>
                <a:path h="686979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65389"/>
                  </a:lnTo>
                  <a:cubicBezTo>
                    <a:pt x="4816592" y="677313"/>
                    <a:pt x="4806926" y="686979"/>
                    <a:pt x="4795002" y="686979"/>
                  </a:cubicBezTo>
                  <a:lnTo>
                    <a:pt x="21590" y="686979"/>
                  </a:lnTo>
                  <a:cubicBezTo>
                    <a:pt x="15864" y="686979"/>
                    <a:pt x="10372" y="684704"/>
                    <a:pt x="6324" y="680655"/>
                  </a:cubicBezTo>
                  <a:cubicBezTo>
                    <a:pt x="2275" y="676606"/>
                    <a:pt x="0" y="671115"/>
                    <a:pt x="0" y="665389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816593" cy="715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8389755"/>
            <a:ext cx="18288000" cy="4511193"/>
            <a:chOff x="0" y="0"/>
            <a:chExt cx="24384000" cy="6014924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>
              <a:alphaModFix amt="42000"/>
            </a:blip>
            <a:srcRect l="0" t="27106" r="0" b="27106"/>
            <a:stretch>
              <a:fillRect/>
            </a:stretch>
          </p:blipFill>
          <p:spPr>
            <a:xfrm flipH="false" flipV="false">
              <a:off x="0" y="0"/>
              <a:ext cx="24384000" cy="6014924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1381772" y="9793418"/>
            <a:ext cx="15877528" cy="218887"/>
            <a:chOff x="0" y="0"/>
            <a:chExt cx="4181736" cy="576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67534" y="8831938"/>
            <a:ext cx="596911" cy="575398"/>
            <a:chOff x="0" y="0"/>
            <a:chExt cx="795881" cy="767197"/>
          </a:xfrm>
        </p:grpSpPr>
        <p:grpSp>
          <p:nvGrpSpPr>
            <p:cNvPr name="Group 25" id="25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1389565" y="8831938"/>
            <a:ext cx="596911" cy="575398"/>
            <a:chOff x="0" y="0"/>
            <a:chExt cx="795881" cy="767197"/>
          </a:xfrm>
        </p:grpSpPr>
        <p:grpSp>
          <p:nvGrpSpPr>
            <p:cNvPr name="Group 32" id="32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8874145" y="8673245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3"/>
                </a:lnTo>
                <a:lnTo>
                  <a:pt x="0" y="892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043880" y="8831938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605726" y="8692602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381772" y="9793418"/>
            <a:ext cx="13216885" cy="218887"/>
            <a:chOff x="0" y="0"/>
            <a:chExt cx="3480990" cy="5764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480990" cy="57649"/>
            </a:xfrm>
            <a:custGeom>
              <a:avLst/>
              <a:gdLst/>
              <a:ahLst/>
              <a:cxnLst/>
              <a:rect r="r" b="b" t="t" l="l"/>
              <a:pathLst>
                <a:path h="57649" w="3480990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80803">
            <a:off x="437118" y="47273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4"/>
                </a:lnTo>
                <a:lnTo>
                  <a:pt x="0" y="1337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86497" y="2439378"/>
            <a:ext cx="17915006" cy="5757954"/>
          </a:xfrm>
          <a:custGeom>
            <a:avLst/>
            <a:gdLst/>
            <a:ahLst/>
            <a:cxnLst/>
            <a:rect r="r" b="b" t="t" l="l"/>
            <a:pathLst>
              <a:path h="5757954" w="17915006">
                <a:moveTo>
                  <a:pt x="0" y="0"/>
                </a:moveTo>
                <a:lnTo>
                  <a:pt x="17915006" y="0"/>
                </a:lnTo>
                <a:lnTo>
                  <a:pt x="17915006" y="5757954"/>
                </a:lnTo>
                <a:lnTo>
                  <a:pt x="0" y="57579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66675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46" id="46"/>
          <p:cNvSpPr txBox="true"/>
          <p:nvPr/>
        </p:nvSpPr>
        <p:spPr>
          <a:xfrm rot="0">
            <a:off x="1832288" y="237490"/>
            <a:ext cx="5539659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RESULTS &amp;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574949" y="237490"/>
            <a:ext cx="6153800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EVALUATIONS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91928" y="1455746"/>
            <a:ext cx="7303903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Performance metrics: Precision, recall, F1-score.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874145" y="1350971"/>
            <a:ext cx="8571541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User feedback and its integration for system improvement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313854" y="-579338"/>
            <a:ext cx="6523391" cy="6535273"/>
          </a:xfrm>
          <a:custGeom>
            <a:avLst/>
            <a:gdLst/>
            <a:ahLst/>
            <a:cxnLst/>
            <a:rect r="r" b="b" t="t" l="l"/>
            <a:pathLst>
              <a:path h="6535273" w="6523391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0" y="8389755"/>
            <a:ext cx="18288000" cy="2608373"/>
            <a:chOff x="0" y="0"/>
            <a:chExt cx="4816593" cy="6869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6592" cy="686979"/>
            </a:xfrm>
            <a:custGeom>
              <a:avLst/>
              <a:gdLst/>
              <a:ahLst/>
              <a:cxnLst/>
              <a:rect r="r" b="b" t="t" l="l"/>
              <a:pathLst>
                <a:path h="686979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65389"/>
                  </a:lnTo>
                  <a:cubicBezTo>
                    <a:pt x="4816592" y="677313"/>
                    <a:pt x="4806926" y="686979"/>
                    <a:pt x="4795002" y="686979"/>
                  </a:cubicBezTo>
                  <a:lnTo>
                    <a:pt x="21590" y="686979"/>
                  </a:lnTo>
                  <a:cubicBezTo>
                    <a:pt x="15864" y="686979"/>
                    <a:pt x="10372" y="684704"/>
                    <a:pt x="6324" y="680655"/>
                  </a:cubicBezTo>
                  <a:cubicBezTo>
                    <a:pt x="2275" y="676606"/>
                    <a:pt x="0" y="671115"/>
                    <a:pt x="0" y="665389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816593" cy="715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8389755"/>
            <a:ext cx="18288000" cy="4511193"/>
            <a:chOff x="0" y="0"/>
            <a:chExt cx="24384000" cy="6014924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>
              <a:alphaModFix amt="42000"/>
            </a:blip>
            <a:srcRect l="0" t="27106" r="0" b="27106"/>
            <a:stretch>
              <a:fillRect/>
            </a:stretch>
          </p:blipFill>
          <p:spPr>
            <a:xfrm flipH="false" flipV="false">
              <a:off x="0" y="0"/>
              <a:ext cx="24384000" cy="6014924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1381772" y="9793418"/>
            <a:ext cx="15877528" cy="218887"/>
            <a:chOff x="0" y="0"/>
            <a:chExt cx="4181736" cy="576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67534" y="8831938"/>
            <a:ext cx="596911" cy="575398"/>
            <a:chOff x="0" y="0"/>
            <a:chExt cx="795881" cy="767197"/>
          </a:xfrm>
        </p:grpSpPr>
        <p:grpSp>
          <p:nvGrpSpPr>
            <p:cNvPr name="Group 25" id="25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1389565" y="8831938"/>
            <a:ext cx="596911" cy="575398"/>
            <a:chOff x="0" y="0"/>
            <a:chExt cx="795881" cy="767197"/>
          </a:xfrm>
        </p:grpSpPr>
        <p:grpSp>
          <p:nvGrpSpPr>
            <p:cNvPr name="Group 32" id="32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8874145" y="8673245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3"/>
                </a:lnTo>
                <a:lnTo>
                  <a:pt x="0" y="892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043880" y="8831938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605726" y="8692602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381772" y="9793418"/>
            <a:ext cx="13216885" cy="218887"/>
            <a:chOff x="0" y="0"/>
            <a:chExt cx="3480990" cy="5764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480990" cy="57649"/>
            </a:xfrm>
            <a:custGeom>
              <a:avLst/>
              <a:gdLst/>
              <a:ahLst/>
              <a:cxnLst/>
              <a:rect r="r" b="b" t="t" l="l"/>
              <a:pathLst>
                <a:path h="57649" w="3480990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80803">
            <a:off x="437118" y="47273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4"/>
                </a:lnTo>
                <a:lnTo>
                  <a:pt x="0" y="1337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472795" y="2334107"/>
            <a:ext cx="17217539" cy="5827048"/>
          </a:xfrm>
          <a:custGeom>
            <a:avLst/>
            <a:gdLst/>
            <a:ahLst/>
            <a:cxnLst/>
            <a:rect r="r" b="b" t="t" l="l"/>
            <a:pathLst>
              <a:path h="5827048" w="17217539">
                <a:moveTo>
                  <a:pt x="0" y="0"/>
                </a:moveTo>
                <a:lnTo>
                  <a:pt x="17217538" y="0"/>
                </a:lnTo>
                <a:lnTo>
                  <a:pt x="17217538" y="5827048"/>
                </a:lnTo>
                <a:lnTo>
                  <a:pt x="0" y="58270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104775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46" id="46"/>
          <p:cNvSpPr txBox="true"/>
          <p:nvPr/>
        </p:nvSpPr>
        <p:spPr>
          <a:xfrm rot="0">
            <a:off x="1832288" y="237490"/>
            <a:ext cx="5539659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RESULTS &amp;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574949" y="237490"/>
            <a:ext cx="6153800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EVALUATIONS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91928" y="1455746"/>
            <a:ext cx="7303903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Performance metrics: Precision, recall, F1-score.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874145" y="1350971"/>
            <a:ext cx="8571541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User feedback and its integration for system improvement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313854" y="-579338"/>
            <a:ext cx="6523391" cy="6535273"/>
          </a:xfrm>
          <a:custGeom>
            <a:avLst/>
            <a:gdLst/>
            <a:ahLst/>
            <a:cxnLst/>
            <a:rect r="r" b="b" t="t" l="l"/>
            <a:pathLst>
              <a:path h="6535273" w="6523391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0" y="8347450"/>
            <a:ext cx="18288000" cy="2650678"/>
            <a:chOff x="0" y="0"/>
            <a:chExt cx="4816593" cy="6981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6592" cy="698121"/>
            </a:xfrm>
            <a:custGeom>
              <a:avLst/>
              <a:gdLst/>
              <a:ahLst/>
              <a:cxnLst/>
              <a:rect r="r" b="b" t="t" l="l"/>
              <a:pathLst>
                <a:path h="69812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76531"/>
                  </a:lnTo>
                  <a:cubicBezTo>
                    <a:pt x="4816592" y="688455"/>
                    <a:pt x="4806926" y="698121"/>
                    <a:pt x="4795002" y="698121"/>
                  </a:cubicBezTo>
                  <a:lnTo>
                    <a:pt x="21590" y="698121"/>
                  </a:lnTo>
                  <a:cubicBezTo>
                    <a:pt x="15864" y="698121"/>
                    <a:pt x="10372" y="695846"/>
                    <a:pt x="6324" y="691797"/>
                  </a:cubicBezTo>
                  <a:cubicBezTo>
                    <a:pt x="2275" y="687748"/>
                    <a:pt x="0" y="682257"/>
                    <a:pt x="0" y="67653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816593" cy="726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3851" y="8347450"/>
            <a:ext cx="18288000" cy="4553498"/>
            <a:chOff x="0" y="0"/>
            <a:chExt cx="24384000" cy="6071331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>
              <a:alphaModFix amt="42000"/>
            </a:blip>
            <a:srcRect l="0" t="26892" r="0" b="26892"/>
            <a:stretch>
              <a:fillRect/>
            </a:stretch>
          </p:blipFill>
          <p:spPr>
            <a:xfrm flipH="false" flipV="false">
              <a:off x="0" y="0"/>
              <a:ext cx="24384000" cy="6071331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1259088" y="9793418"/>
            <a:ext cx="15877528" cy="218887"/>
            <a:chOff x="0" y="0"/>
            <a:chExt cx="4181736" cy="576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611499" y="8831938"/>
            <a:ext cx="596911" cy="575398"/>
            <a:chOff x="0" y="0"/>
            <a:chExt cx="795881" cy="767197"/>
          </a:xfrm>
        </p:grpSpPr>
        <p:grpSp>
          <p:nvGrpSpPr>
            <p:cNvPr name="Group 25" id="25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1590628" y="8831938"/>
            <a:ext cx="596911" cy="575398"/>
            <a:chOff x="0" y="0"/>
            <a:chExt cx="795881" cy="767197"/>
          </a:xfrm>
        </p:grpSpPr>
        <p:grpSp>
          <p:nvGrpSpPr>
            <p:cNvPr name="Group 32" id="32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8751460" y="8673245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3"/>
                </a:lnTo>
                <a:lnTo>
                  <a:pt x="0" y="892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4146998" y="8720669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730588" y="8720669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259088" y="9793418"/>
            <a:ext cx="13216885" cy="218887"/>
            <a:chOff x="0" y="0"/>
            <a:chExt cx="3480990" cy="5764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480990" cy="57649"/>
            </a:xfrm>
            <a:custGeom>
              <a:avLst/>
              <a:gdLst/>
              <a:ahLst/>
              <a:cxnLst/>
              <a:rect r="r" b="b" t="t" l="l"/>
              <a:pathLst>
                <a:path h="57649" w="3480990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718955" y="52872"/>
            <a:ext cx="5539659" cy="152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 PROCESSING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458622" y="52872"/>
            <a:ext cx="8860922" cy="152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&amp; MACHINE LEARNING TECHNIQUES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31977" y="1728598"/>
            <a:ext cx="16624047" cy="661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653" indent="-318827" lvl="1">
              <a:lnSpc>
                <a:spcPts val="2953"/>
              </a:lnSpc>
              <a:buAutoNum type="arabicPeriod" startAt="1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k-Means Clustering:</a:t>
            </a:r>
          </a:p>
          <a:p>
            <a:pPr algn="l" marL="1275306" indent="-425102" lvl="2">
              <a:lnSpc>
                <a:spcPts val="2953"/>
              </a:lnSpc>
              <a:buFont typeface="Arial"/>
              <a:buChar char="⚬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An unsupervised learning algorithm used to partition the dataset into clusters.</a:t>
            </a:r>
          </a:p>
          <a:p>
            <a:pPr algn="l" marL="1275306" indent="-425102" lvl="2">
              <a:lnSpc>
                <a:spcPts val="2953"/>
              </a:lnSpc>
              <a:buFont typeface="Arial"/>
              <a:buChar char="⚬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Groups similar users or songs based on their features.</a:t>
            </a:r>
          </a:p>
          <a:p>
            <a:pPr algn="l" marL="637653" indent="-318827" lvl="1">
              <a:lnSpc>
                <a:spcPts val="2953"/>
              </a:lnSpc>
              <a:buFont typeface="Arial"/>
              <a:buChar char="•"/>
            </a:pPr>
          </a:p>
          <a:p>
            <a:pPr algn="l" marL="637653" indent="-318827" lvl="1">
              <a:lnSpc>
                <a:spcPts val="2953"/>
              </a:lnSpc>
              <a:buAutoNum type="arabicPeriod" startAt="1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Principal Component Analysis (PCA):</a:t>
            </a:r>
          </a:p>
          <a:p>
            <a:pPr algn="l" marL="1275306" indent="-425102" lvl="2">
              <a:lnSpc>
                <a:spcPts val="2953"/>
              </a:lnSpc>
              <a:buFont typeface="Arial"/>
              <a:buChar char="⚬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A dimensionality reduction technique.</a:t>
            </a:r>
          </a:p>
          <a:p>
            <a:pPr algn="l" marL="1275306" indent="-425102" lvl="2">
              <a:lnSpc>
                <a:spcPts val="2953"/>
              </a:lnSpc>
              <a:buFont typeface="Arial"/>
              <a:buChar char="⚬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Reduces the number of features while retaining most of the variance in the data, making it easier to visualize and process.</a:t>
            </a:r>
          </a:p>
          <a:p>
            <a:pPr algn="l" marL="637653" indent="-318827" lvl="1">
              <a:lnSpc>
                <a:spcPts val="2953"/>
              </a:lnSpc>
              <a:buFont typeface="Arial"/>
              <a:buChar char="•"/>
            </a:pPr>
          </a:p>
          <a:p>
            <a:pPr algn="l" marL="637653" indent="-318827" lvl="1">
              <a:lnSpc>
                <a:spcPts val="2953"/>
              </a:lnSpc>
              <a:buAutoNum type="arabicPeriod" startAt="1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t-Distributed Stochastic Neighbor Embedding (t-SNE):</a:t>
            </a:r>
          </a:p>
          <a:p>
            <a:pPr algn="l" marL="1275306" indent="-425102" lvl="2">
              <a:lnSpc>
                <a:spcPts val="2953"/>
              </a:lnSpc>
              <a:buFont typeface="Arial"/>
              <a:buChar char="⚬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Another dimensionality reduction technique.</a:t>
            </a:r>
          </a:p>
          <a:p>
            <a:pPr algn="l" marL="1275306" indent="-425102" lvl="2">
              <a:lnSpc>
                <a:spcPts val="2953"/>
              </a:lnSpc>
              <a:buFont typeface="Arial"/>
              <a:buChar char="⚬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Good for visualizing high-dimensional data by reducing it to two or three dimensions.</a:t>
            </a:r>
          </a:p>
          <a:p>
            <a:pPr algn="l" marL="637653" indent="-318827" lvl="1">
              <a:lnSpc>
                <a:spcPts val="2953"/>
              </a:lnSpc>
              <a:buFont typeface="Arial"/>
              <a:buChar char="•"/>
            </a:pPr>
          </a:p>
          <a:p>
            <a:pPr algn="l" marL="637653" indent="-318827" lvl="1">
              <a:lnSpc>
                <a:spcPts val="2953"/>
              </a:lnSpc>
              <a:buAutoNum type="arabicPeriod" startAt="1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StandardScaler:</a:t>
            </a:r>
          </a:p>
          <a:p>
            <a:pPr algn="l" marL="1275306" indent="-425102" lvl="2">
              <a:lnSpc>
                <a:spcPts val="2953"/>
              </a:lnSpc>
              <a:buFont typeface="Arial"/>
              <a:buChar char="⚬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A preprocessing technique used to standardize features by removing the mean and scaling to unit variance.</a:t>
            </a:r>
          </a:p>
          <a:p>
            <a:pPr algn="l" marL="1275306" indent="-425102" lvl="2">
              <a:lnSpc>
                <a:spcPts val="2953"/>
              </a:lnSpc>
              <a:buFont typeface="Arial"/>
              <a:buChar char="⚬"/>
            </a:pPr>
            <a:r>
              <a:rPr lang="en-US" sz="2953" spc="-5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Ensures all features contribute equally to model performance.</a:t>
            </a:r>
          </a:p>
          <a:p>
            <a:pPr algn="l">
              <a:lnSpc>
                <a:spcPts val="2953"/>
              </a:lnSpc>
            </a:pPr>
          </a:p>
        </p:txBody>
      </p:sp>
      <p:sp>
        <p:nvSpPr>
          <p:cNvPr name="Freeform 47" id="47"/>
          <p:cNvSpPr/>
          <p:nvPr/>
        </p:nvSpPr>
        <p:spPr>
          <a:xfrm flipH="false" flipV="false" rot="80803">
            <a:off x="320211" y="123741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3"/>
                </a:lnTo>
                <a:lnTo>
                  <a:pt x="0" y="13376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28299" y="420577"/>
            <a:ext cx="1262002" cy="1216246"/>
            <a:chOff x="0" y="0"/>
            <a:chExt cx="1682669" cy="16216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82669" cy="1621661"/>
              <a:chOff x="0" y="0"/>
              <a:chExt cx="812800" cy="78333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783330"/>
              </a:xfrm>
              <a:custGeom>
                <a:avLst/>
                <a:gdLst/>
                <a:ahLst/>
                <a:cxnLst/>
                <a:rect r="r" b="b" t="t" l="l"/>
                <a:pathLst>
                  <a:path h="783330" w="812800">
                    <a:moveTo>
                      <a:pt x="406400" y="0"/>
                    </a:moveTo>
                    <a:cubicBezTo>
                      <a:pt x="181951" y="0"/>
                      <a:pt x="0" y="175354"/>
                      <a:pt x="0" y="391665"/>
                    </a:cubicBezTo>
                    <a:cubicBezTo>
                      <a:pt x="0" y="607976"/>
                      <a:pt x="181951" y="783330"/>
                      <a:pt x="406400" y="783330"/>
                    </a:cubicBezTo>
                    <a:cubicBezTo>
                      <a:pt x="630849" y="783330"/>
                      <a:pt x="812800" y="607976"/>
                      <a:pt x="812800" y="391665"/>
                    </a:cubicBezTo>
                    <a:cubicBezTo>
                      <a:pt x="812800" y="17535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44862"/>
                <a:ext cx="660400" cy="665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97177" y="506089"/>
              <a:ext cx="688315" cy="128339"/>
              <a:chOff x="0" y="0"/>
              <a:chExt cx="135963" cy="2535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5963" cy="25351"/>
              </a:xfrm>
              <a:custGeom>
                <a:avLst/>
                <a:gdLst/>
                <a:ahLst/>
                <a:cxnLst/>
                <a:rect r="r" b="b" t="t" l="l"/>
                <a:pathLst>
                  <a:path h="25351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5351"/>
                    </a:lnTo>
                    <a:lnTo>
                      <a:pt x="0" y="25351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35963" cy="539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497177" y="748738"/>
              <a:ext cx="688315" cy="128339"/>
              <a:chOff x="0" y="0"/>
              <a:chExt cx="135963" cy="2535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5963" cy="25351"/>
              </a:xfrm>
              <a:custGeom>
                <a:avLst/>
                <a:gdLst/>
                <a:ahLst/>
                <a:cxnLst/>
                <a:rect r="r" b="b" t="t" l="l"/>
                <a:pathLst>
                  <a:path h="25351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5351"/>
                    </a:lnTo>
                    <a:lnTo>
                      <a:pt x="0" y="25351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135963" cy="539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97177" y="987233"/>
              <a:ext cx="688315" cy="128339"/>
              <a:chOff x="0" y="0"/>
              <a:chExt cx="135963" cy="2535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5963" cy="25351"/>
              </a:xfrm>
              <a:custGeom>
                <a:avLst/>
                <a:gdLst/>
                <a:ahLst/>
                <a:cxnLst/>
                <a:rect r="r" b="b" t="t" l="l"/>
                <a:pathLst>
                  <a:path h="25351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5351"/>
                    </a:lnTo>
                    <a:lnTo>
                      <a:pt x="0" y="25351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135963" cy="539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80803">
            <a:off x="320211" y="123741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3"/>
                </a:lnTo>
                <a:lnTo>
                  <a:pt x="0" y="1337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23797" y="1028700"/>
            <a:ext cx="7594285" cy="9065053"/>
          </a:xfrm>
          <a:custGeom>
            <a:avLst/>
            <a:gdLst/>
            <a:ahLst/>
            <a:cxnLst/>
            <a:rect r="r" b="b" t="t" l="l"/>
            <a:pathLst>
              <a:path h="9065053" w="7594285">
                <a:moveTo>
                  <a:pt x="0" y="0"/>
                </a:moveTo>
                <a:lnTo>
                  <a:pt x="7594285" y="0"/>
                </a:lnTo>
                <a:lnTo>
                  <a:pt x="7594285" y="9065053"/>
                </a:lnTo>
                <a:lnTo>
                  <a:pt x="0" y="906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5" r="-1677" b="-425"/>
            </a:stretch>
          </a:blipFill>
          <a:ln w="85725" cap="sq">
            <a:gradFill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175307" y="1028700"/>
            <a:ext cx="5795339" cy="9065053"/>
          </a:xfrm>
          <a:custGeom>
            <a:avLst/>
            <a:gdLst/>
            <a:ahLst/>
            <a:cxnLst/>
            <a:rect r="r" b="b" t="t" l="l"/>
            <a:pathLst>
              <a:path h="9065053" w="5795339">
                <a:moveTo>
                  <a:pt x="0" y="0"/>
                </a:moveTo>
                <a:lnTo>
                  <a:pt x="5795338" y="0"/>
                </a:lnTo>
                <a:lnTo>
                  <a:pt x="5795338" y="9065053"/>
                </a:lnTo>
                <a:lnTo>
                  <a:pt x="0" y="9065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692" t="-5328" r="-14450" b="-5328"/>
            </a:stretch>
          </a:blipFill>
          <a:ln w="114300" cap="rnd">
            <a:gradFill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  <a:prstDash val="solid"/>
            <a:round/>
          </a:ln>
        </p:spPr>
      </p:sp>
      <p:sp>
        <p:nvSpPr>
          <p:cNvPr name="TextBox 18" id="18"/>
          <p:cNvSpPr txBox="true"/>
          <p:nvPr/>
        </p:nvSpPr>
        <p:spPr>
          <a:xfrm rot="0">
            <a:off x="4643154" y="170180"/>
            <a:ext cx="8860922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RESULTING OUTPUT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795" y="-247188"/>
            <a:ext cx="18834842" cy="10951123"/>
            <a:chOff x="0" y="0"/>
            <a:chExt cx="25113123" cy="1460149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9999"/>
            </a:blip>
            <a:srcRect l="0" t="6392" r="0" b="6392"/>
            <a:stretch>
              <a:fillRect/>
            </a:stretch>
          </p:blipFill>
          <p:spPr>
            <a:xfrm flipH="false" flipV="false">
              <a:off x="0" y="0"/>
              <a:ext cx="25113123" cy="1460149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8262361"/>
            <a:ext cx="18288000" cy="2735767"/>
            <a:chOff x="0" y="0"/>
            <a:chExt cx="4816593" cy="7205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20531"/>
            </a:xfrm>
            <a:custGeom>
              <a:avLst/>
              <a:gdLst/>
              <a:ahLst/>
              <a:cxnLst/>
              <a:rect r="r" b="b" t="t" l="l"/>
              <a:pathLst>
                <a:path h="72053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98941"/>
                  </a:lnTo>
                  <a:cubicBezTo>
                    <a:pt x="4816592" y="710865"/>
                    <a:pt x="4806926" y="720531"/>
                    <a:pt x="4795002" y="720531"/>
                  </a:cubicBezTo>
                  <a:lnTo>
                    <a:pt x="21590" y="720531"/>
                  </a:lnTo>
                  <a:cubicBezTo>
                    <a:pt x="15864" y="720531"/>
                    <a:pt x="10372" y="718256"/>
                    <a:pt x="6324" y="714208"/>
                  </a:cubicBezTo>
                  <a:cubicBezTo>
                    <a:pt x="2275" y="710159"/>
                    <a:pt x="0" y="704667"/>
                    <a:pt x="0" y="6989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4816593" cy="67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8262361"/>
            <a:ext cx="18288000" cy="4638587"/>
            <a:chOff x="0" y="0"/>
            <a:chExt cx="24384000" cy="618478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alphaModFix amt="42000"/>
            </a:blip>
            <a:srcRect l="0" t="26460" r="0" b="26460"/>
            <a:stretch>
              <a:fillRect/>
            </a:stretch>
          </p:blipFill>
          <p:spPr>
            <a:xfrm flipH="false" flipV="false">
              <a:off x="0" y="0"/>
              <a:ext cx="24384000" cy="6184783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381772" y="9793418"/>
            <a:ext cx="15877528" cy="218887"/>
            <a:chOff x="0" y="0"/>
            <a:chExt cx="4181736" cy="576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4181736" cy="10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38764" y="8720987"/>
            <a:ext cx="596911" cy="575398"/>
            <a:chOff x="0" y="0"/>
            <a:chExt cx="795881" cy="767197"/>
          </a:xfrm>
        </p:grpSpPr>
        <p:grpSp>
          <p:nvGrpSpPr>
            <p:cNvPr name="Group 13" id="13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1355517" y="8720987"/>
            <a:ext cx="596911" cy="575398"/>
            <a:chOff x="0" y="0"/>
            <a:chExt cx="795881" cy="767197"/>
          </a:xfrm>
        </p:grpSpPr>
        <p:grpSp>
          <p:nvGrpSpPr>
            <p:cNvPr name="Group 20" id="20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8748234" y="8562294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394405" y="8673224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2" y="0"/>
                </a:lnTo>
                <a:lnTo>
                  <a:pt x="921452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666928" y="8682902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446560" y="9793418"/>
            <a:ext cx="10256779" cy="218887"/>
            <a:chOff x="0" y="0"/>
            <a:chExt cx="2701374" cy="5764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701374" cy="57649"/>
            </a:xfrm>
            <a:custGeom>
              <a:avLst/>
              <a:gdLst/>
              <a:ahLst/>
              <a:cxnLst/>
              <a:rect r="r" b="b" t="t" l="l"/>
              <a:pathLst>
                <a:path h="57649" w="2701374">
                  <a:moveTo>
                    <a:pt x="0" y="0"/>
                  </a:moveTo>
                  <a:lnTo>
                    <a:pt x="2701374" y="0"/>
                  </a:lnTo>
                  <a:lnTo>
                    <a:pt x="270137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47625"/>
              <a:ext cx="2701374" cy="10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true" flipV="false" rot="0">
            <a:off x="118366" y="318639"/>
            <a:ext cx="1820669" cy="1420122"/>
          </a:xfrm>
          <a:custGeom>
            <a:avLst/>
            <a:gdLst/>
            <a:ahLst/>
            <a:cxnLst/>
            <a:rect r="r" b="b" t="t" l="l"/>
            <a:pathLst>
              <a:path h="1420122" w="1820669">
                <a:moveTo>
                  <a:pt x="1820668" y="0"/>
                </a:moveTo>
                <a:lnTo>
                  <a:pt x="0" y="0"/>
                </a:lnTo>
                <a:lnTo>
                  <a:pt x="0" y="1420122"/>
                </a:lnTo>
                <a:lnTo>
                  <a:pt x="1820668" y="1420122"/>
                </a:lnTo>
                <a:lnTo>
                  <a:pt x="182066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732955" y="429618"/>
            <a:ext cx="10818536" cy="110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4"/>
              </a:lnSpc>
            </a:pPr>
            <a:r>
              <a:rPr lang="en-US" sz="8384">
                <a:solidFill>
                  <a:srgbClr val="27F46A"/>
                </a:solidFill>
                <a:latin typeface="Sanchez"/>
                <a:ea typeface="Sanchez"/>
                <a:cs typeface="Sanchez"/>
                <a:sym typeface="Sanchez"/>
              </a:rPr>
              <a:t>CONCLUSION</a:t>
            </a:r>
          </a:p>
        </p:txBody>
      </p:sp>
      <p:sp>
        <p:nvSpPr>
          <p:cNvPr name="Freeform 34" id="34"/>
          <p:cNvSpPr/>
          <p:nvPr/>
        </p:nvSpPr>
        <p:spPr>
          <a:xfrm flipH="false" flipV="true" rot="0">
            <a:off x="16419854" y="6574073"/>
            <a:ext cx="1678893" cy="1309536"/>
          </a:xfrm>
          <a:custGeom>
            <a:avLst/>
            <a:gdLst/>
            <a:ahLst/>
            <a:cxnLst/>
            <a:rect r="r" b="b" t="t" l="l"/>
            <a:pathLst>
              <a:path h="1309536" w="1678893">
                <a:moveTo>
                  <a:pt x="0" y="1309536"/>
                </a:moveTo>
                <a:lnTo>
                  <a:pt x="1678892" y="1309536"/>
                </a:lnTo>
                <a:lnTo>
                  <a:pt x="1678892" y="0"/>
                </a:lnTo>
                <a:lnTo>
                  <a:pt x="0" y="0"/>
                </a:lnTo>
                <a:lnTo>
                  <a:pt x="0" y="130953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705042" y="1767336"/>
            <a:ext cx="15554258" cy="629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0415" indent="-325208" lvl="1">
              <a:lnSpc>
                <a:spcPts val="3313"/>
              </a:lnSpc>
              <a:buFont typeface="Arial"/>
              <a:buChar char="•"/>
            </a:pPr>
            <a:r>
              <a:rPr lang="en-US" sz="3012" spc="-60">
                <a:solidFill>
                  <a:srgbClr val="FFE600"/>
                </a:solidFill>
                <a:latin typeface="Sanchez"/>
                <a:ea typeface="Sanchez"/>
                <a:cs typeface="Sanchez"/>
                <a:sym typeface="Sanchez"/>
              </a:rPr>
              <a:t>Improved Accuracy:</a:t>
            </a:r>
            <a:r>
              <a:rPr lang="en-US" sz="3012" spc="-6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en-US" sz="3012" spc="-6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Our hybrid recommendation system successfully enhances accuracy by combining collaborative filtering and content-based techniques.</a:t>
            </a:r>
          </a:p>
          <a:p>
            <a:pPr algn="l">
              <a:lnSpc>
                <a:spcPts val="3313"/>
              </a:lnSpc>
            </a:pPr>
          </a:p>
          <a:p>
            <a:pPr algn="l" marL="650415" indent="-325208" lvl="1">
              <a:lnSpc>
                <a:spcPts val="3313"/>
              </a:lnSpc>
              <a:buFont typeface="Arial"/>
              <a:buChar char="•"/>
            </a:pPr>
            <a:r>
              <a:rPr lang="en-US" sz="3012" spc="-60">
                <a:solidFill>
                  <a:srgbClr val="FFE600"/>
                </a:solidFill>
                <a:latin typeface="Sanchez"/>
                <a:ea typeface="Sanchez"/>
                <a:cs typeface="Sanchez"/>
                <a:sym typeface="Sanchez"/>
              </a:rPr>
              <a:t>User Satisfaction:</a:t>
            </a:r>
            <a:r>
              <a:rPr lang="en-US" sz="3012" spc="-6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Personalized recommendations tailored to individual tastes significantly boost user satisfaction.</a:t>
            </a:r>
          </a:p>
          <a:p>
            <a:pPr algn="l">
              <a:lnSpc>
                <a:spcPts val="3313"/>
              </a:lnSpc>
            </a:pPr>
          </a:p>
          <a:p>
            <a:pPr algn="l" marL="650415" indent="-325208" lvl="1">
              <a:lnSpc>
                <a:spcPts val="3313"/>
              </a:lnSpc>
              <a:buFont typeface="Arial"/>
              <a:buChar char="•"/>
            </a:pPr>
            <a:r>
              <a:rPr lang="en-US" sz="3012" spc="-60">
                <a:solidFill>
                  <a:srgbClr val="FFE600"/>
                </a:solidFill>
                <a:latin typeface="Sanchez"/>
                <a:ea typeface="Sanchez"/>
                <a:cs typeface="Sanchez"/>
                <a:sym typeface="Sanchez"/>
              </a:rPr>
              <a:t>Effective Personalization:</a:t>
            </a:r>
            <a:r>
              <a:rPr lang="en-US" sz="3012" spc="-6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Detailed user profiles and music features enable more precise recommendations.</a:t>
            </a:r>
          </a:p>
          <a:p>
            <a:pPr algn="l">
              <a:lnSpc>
                <a:spcPts val="3313"/>
              </a:lnSpc>
            </a:pPr>
          </a:p>
          <a:p>
            <a:pPr algn="l" marL="650415" indent="-325208" lvl="1">
              <a:lnSpc>
                <a:spcPts val="3313"/>
              </a:lnSpc>
              <a:buFont typeface="Arial"/>
              <a:buChar char="•"/>
            </a:pPr>
            <a:r>
              <a:rPr lang="en-US" sz="3012" spc="-60">
                <a:solidFill>
                  <a:srgbClr val="FFE600"/>
                </a:solidFill>
                <a:latin typeface="Sanchez"/>
                <a:ea typeface="Sanchez"/>
                <a:cs typeface="Sanchez"/>
                <a:sym typeface="Sanchez"/>
              </a:rPr>
              <a:t>Future Challenges:</a:t>
            </a:r>
            <a:r>
              <a:rPr lang="en-US" sz="3012" spc="-6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Scaling the system to accommodate a larger user base and addressing diverse musical preferences remain key challenges.</a:t>
            </a:r>
          </a:p>
          <a:p>
            <a:pPr algn="l">
              <a:lnSpc>
                <a:spcPts val="3313"/>
              </a:lnSpc>
            </a:pPr>
          </a:p>
          <a:p>
            <a:pPr algn="l" marL="650415" indent="-325208" lvl="1">
              <a:lnSpc>
                <a:spcPts val="3313"/>
              </a:lnSpc>
              <a:buFont typeface="Arial"/>
              <a:buChar char="•"/>
            </a:pPr>
            <a:r>
              <a:rPr lang="en-US" sz="3012" spc="-60">
                <a:solidFill>
                  <a:srgbClr val="FFE600"/>
                </a:solidFill>
                <a:latin typeface="Sanchez"/>
                <a:ea typeface="Sanchez"/>
                <a:cs typeface="Sanchez"/>
                <a:sym typeface="Sanchez"/>
              </a:rPr>
              <a:t>Ongoing Improvements:</a:t>
            </a:r>
            <a:r>
              <a:rPr lang="en-US" sz="3012" spc="-6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Continuously integrating user feedback ensures the system evolves to meet changing user needs and preferences.</a:t>
            </a:r>
          </a:p>
          <a:p>
            <a:pPr algn="l">
              <a:lnSpc>
                <a:spcPts val="3313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936">
            <a:off x="5770742" y="185408"/>
            <a:ext cx="8943284" cy="2682985"/>
          </a:xfrm>
          <a:custGeom>
            <a:avLst/>
            <a:gdLst/>
            <a:ahLst/>
            <a:cxnLst/>
            <a:rect r="r" b="b" t="t" l="l"/>
            <a:pathLst>
              <a:path h="2682985" w="8943284">
                <a:moveTo>
                  <a:pt x="0" y="0"/>
                </a:moveTo>
                <a:lnTo>
                  <a:pt x="8943284" y="0"/>
                </a:lnTo>
                <a:lnTo>
                  <a:pt x="8943284" y="2682985"/>
                </a:lnTo>
                <a:lnTo>
                  <a:pt x="0" y="268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70704" y="0"/>
            <a:ext cx="7282647" cy="7912028"/>
            <a:chOff x="0" y="0"/>
            <a:chExt cx="846204" cy="9193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6204" cy="919335"/>
            </a:xfrm>
            <a:custGeom>
              <a:avLst/>
              <a:gdLst/>
              <a:ahLst/>
              <a:cxnLst/>
              <a:rect r="r" b="b" t="t" l="l"/>
              <a:pathLst>
                <a:path h="919335" w="846204">
                  <a:moveTo>
                    <a:pt x="203200" y="0"/>
                  </a:moveTo>
                  <a:lnTo>
                    <a:pt x="846204" y="0"/>
                  </a:lnTo>
                  <a:lnTo>
                    <a:pt x="643004" y="919335"/>
                  </a:lnTo>
                  <a:lnTo>
                    <a:pt x="0" y="91933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18767" t="0" r="-4429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689140">
            <a:off x="9177329" y="4312901"/>
            <a:ext cx="13580249" cy="4074075"/>
          </a:xfrm>
          <a:custGeom>
            <a:avLst/>
            <a:gdLst/>
            <a:ahLst/>
            <a:cxnLst/>
            <a:rect r="r" b="b" t="t" l="l"/>
            <a:pathLst>
              <a:path h="4074075" w="13580249">
                <a:moveTo>
                  <a:pt x="0" y="0"/>
                </a:moveTo>
                <a:lnTo>
                  <a:pt x="13580249" y="0"/>
                </a:lnTo>
                <a:lnTo>
                  <a:pt x="13580249" y="4074074"/>
                </a:lnTo>
                <a:lnTo>
                  <a:pt x="0" y="407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8357906"/>
            <a:ext cx="18288000" cy="2640221"/>
            <a:chOff x="0" y="0"/>
            <a:chExt cx="4816593" cy="6953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695367"/>
            </a:xfrm>
            <a:custGeom>
              <a:avLst/>
              <a:gdLst/>
              <a:ahLst/>
              <a:cxnLst/>
              <a:rect r="r" b="b" t="t" l="l"/>
              <a:pathLst>
                <a:path h="695367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73777"/>
                  </a:lnTo>
                  <a:cubicBezTo>
                    <a:pt x="4816592" y="685701"/>
                    <a:pt x="4806926" y="695367"/>
                    <a:pt x="4795002" y="695367"/>
                  </a:cubicBezTo>
                  <a:lnTo>
                    <a:pt x="21590" y="695367"/>
                  </a:lnTo>
                  <a:cubicBezTo>
                    <a:pt x="15864" y="695367"/>
                    <a:pt x="10372" y="693092"/>
                    <a:pt x="6324" y="689043"/>
                  </a:cubicBezTo>
                  <a:cubicBezTo>
                    <a:pt x="2275" y="684994"/>
                    <a:pt x="0" y="679503"/>
                    <a:pt x="0" y="67377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723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8357906"/>
            <a:ext cx="18288000" cy="4543041"/>
            <a:chOff x="0" y="0"/>
            <a:chExt cx="24384000" cy="605738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>
              <a:alphaModFix amt="42000"/>
            </a:blip>
            <a:srcRect l="0" t="26945" r="0" b="26945"/>
            <a:stretch>
              <a:fillRect/>
            </a:stretch>
          </p:blipFill>
          <p:spPr>
            <a:xfrm flipH="false" flipV="false">
              <a:off x="0" y="0"/>
              <a:ext cx="24384000" cy="6057389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381772" y="9688643"/>
            <a:ext cx="15877528" cy="218887"/>
            <a:chOff x="0" y="0"/>
            <a:chExt cx="4181736" cy="576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426075" y="8692602"/>
            <a:ext cx="596911" cy="575398"/>
            <a:chOff x="0" y="0"/>
            <a:chExt cx="795881" cy="767197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1272249" y="8673245"/>
            <a:ext cx="596911" cy="575398"/>
            <a:chOff x="0" y="0"/>
            <a:chExt cx="795881" cy="767197"/>
          </a:xfrm>
        </p:grpSpPr>
        <p:grpSp>
          <p:nvGrpSpPr>
            <p:cNvPr name="Group 22" id="22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8699385" y="8562294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294949" y="8673245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083325" y="8673245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81772" y="9688643"/>
            <a:ext cx="12019932" cy="218887"/>
            <a:chOff x="0" y="0"/>
            <a:chExt cx="3165743" cy="576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165743" cy="57649"/>
            </a:xfrm>
            <a:custGeom>
              <a:avLst/>
              <a:gdLst/>
              <a:ahLst/>
              <a:cxnLst/>
              <a:rect r="r" b="b" t="t" l="l"/>
              <a:pathLst>
                <a:path h="57649" w="3165743">
                  <a:moveTo>
                    <a:pt x="0" y="0"/>
                  </a:moveTo>
                  <a:lnTo>
                    <a:pt x="3165743" y="0"/>
                  </a:lnTo>
                  <a:lnTo>
                    <a:pt x="316574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3165743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494566" y="51548"/>
            <a:ext cx="6800915" cy="19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4623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MUSIC RECOMMEDATION SYSTEM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32615" y="1479276"/>
            <a:ext cx="5304402" cy="742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5"/>
              </a:lnSpc>
            </a:pPr>
            <a:r>
              <a:rPr lang="en-US" sz="4605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REFRENCES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98455" y="2269857"/>
            <a:ext cx="11570704" cy="6354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</a:pPr>
            <a:r>
              <a:rPr lang="en-US" sz="2661" spc="-53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Kaggle: </a:t>
            </a:r>
            <a:r>
              <a:rPr lang="en-US" sz="2661" spc="-53" u="sng">
                <a:solidFill>
                  <a:srgbClr val="00C8FF"/>
                </a:solidFill>
                <a:latin typeface="Sanchez"/>
                <a:ea typeface="Sanchez"/>
                <a:cs typeface="Sanchez"/>
                <a:sym typeface="Sanchez"/>
                <a:hlinkClick r:id="rId14" tooltip="https://www.kaggle.com/code/vatsalmavani/music-recommendation-system-using-spotify-dataset/notebook"/>
              </a:rPr>
              <a:t>https://www.kaggle.com/code/vatsalmavani/music-recommendation-system-using-spotify-dataset/notebook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2661" spc="-53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Google-Colab: </a:t>
            </a:r>
            <a:r>
              <a:rPr lang="en-US" sz="2661" spc="-53">
                <a:solidFill>
                  <a:srgbClr val="00C8FF"/>
                </a:solidFill>
                <a:latin typeface="Sanchez"/>
                <a:ea typeface="Sanchez"/>
                <a:cs typeface="Sanchez"/>
                <a:sym typeface="Sanchez"/>
              </a:rPr>
              <a:t>https://colab.research.google.com/drive/1H9BA3PXAiPxkfV9ciVXlbjXlfpSffAVy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2661" spc="-53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ChatGPT &amp; Claude.ai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2661" spc="-53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Research Paper: </a:t>
            </a:r>
            <a:r>
              <a:rPr lang="en-US" sz="2661" spc="-53" u="sng">
                <a:solidFill>
                  <a:srgbClr val="00C8FF"/>
                </a:solidFill>
                <a:latin typeface="Sanchez"/>
                <a:ea typeface="Sanchez"/>
                <a:cs typeface="Sanchez"/>
                <a:sym typeface="Sanchez"/>
                <a:hlinkClick r:id="rId15" tooltip="https://www.researchgate.net/publication/360624328_An_Exploratory_Study_on_the_Spotify_Recommender_System"/>
              </a:rPr>
              <a:t>https://www.researchgate.net/publication/360624328_An_Exploratory_Study_on_the_Spotify_Recommender_System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2661" spc="-53" u="sng">
                <a:solidFill>
                  <a:srgbClr val="00C8FF"/>
                </a:solidFill>
                <a:latin typeface="Sanchez"/>
                <a:ea typeface="Sanchez"/>
                <a:cs typeface="Sanchez"/>
                <a:sym typeface="Sanchez"/>
                <a:hlinkClick r:id="rId16" tooltip="https://www.researchgate.net/publication/318511102_Recommender_System_Based_on_Collaborative_Filtering_for_Spotify's_Users"/>
              </a:rPr>
              <a:t>https://www.researchgate.net/publication/318511102_Recommender_System_Based_on_Collaborative_Filtering_for_Spotify's_Users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2661" spc="-53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Youtube-Reference: </a:t>
            </a:r>
            <a:r>
              <a:rPr lang="en-US" sz="2661" spc="-53" u="sng">
                <a:solidFill>
                  <a:srgbClr val="00C8FF"/>
                </a:solidFill>
                <a:latin typeface="Sanchez"/>
                <a:ea typeface="Sanchez"/>
                <a:cs typeface="Sanchez"/>
                <a:sym typeface="Sanchez"/>
                <a:hlinkClick r:id="rId17" tooltip="https://youtu.be/gaZKjAKfe0s?si=U6fFL4R5Wd6GY0vZ"/>
              </a:rPr>
              <a:t>https://youtu.be/gaZKjAKfe0s?si=U6fFL4R5Wd6GY0vZ</a:t>
            </a:r>
          </a:p>
          <a:p>
            <a:pPr algn="l">
              <a:lnSpc>
                <a:spcPts val="2661"/>
              </a:lnSpc>
            </a:pPr>
          </a:p>
        </p:txBody>
      </p:sp>
      <p:grpSp>
        <p:nvGrpSpPr>
          <p:cNvPr name="Group 37" id="37"/>
          <p:cNvGrpSpPr/>
          <p:nvPr/>
        </p:nvGrpSpPr>
        <p:grpSpPr>
          <a:xfrm rot="0"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50" id="50"/>
          <p:cNvSpPr/>
          <p:nvPr/>
        </p:nvSpPr>
        <p:spPr>
          <a:xfrm flipH="false" flipV="false" rot="80803">
            <a:off x="183053" y="175578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4"/>
                </a:lnTo>
                <a:lnTo>
                  <a:pt x="0" y="13376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385546"/>
            <a:ext cx="18288000" cy="2612581"/>
            <a:chOff x="0" y="0"/>
            <a:chExt cx="4816593" cy="6880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88087"/>
            </a:xfrm>
            <a:custGeom>
              <a:avLst/>
              <a:gdLst/>
              <a:ahLst/>
              <a:cxnLst/>
              <a:rect r="r" b="b" t="t" l="l"/>
              <a:pathLst>
                <a:path h="688087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66497"/>
                  </a:lnTo>
                  <a:cubicBezTo>
                    <a:pt x="4816592" y="678421"/>
                    <a:pt x="4806926" y="688087"/>
                    <a:pt x="4795002" y="688087"/>
                  </a:cubicBezTo>
                  <a:lnTo>
                    <a:pt x="21590" y="688087"/>
                  </a:lnTo>
                  <a:cubicBezTo>
                    <a:pt x="15864" y="688087"/>
                    <a:pt x="10372" y="685813"/>
                    <a:pt x="6324" y="681764"/>
                  </a:cubicBezTo>
                  <a:cubicBezTo>
                    <a:pt x="2275" y="677715"/>
                    <a:pt x="0" y="672223"/>
                    <a:pt x="0" y="66649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716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85546"/>
            <a:ext cx="18288000" cy="4515402"/>
            <a:chOff x="0" y="0"/>
            <a:chExt cx="24384000" cy="602053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7085" r="0" b="27085"/>
            <a:stretch>
              <a:fillRect/>
            </a:stretch>
          </p:blipFill>
          <p:spPr>
            <a:xfrm flipH="false" flipV="false">
              <a:off x="0" y="0"/>
              <a:ext cx="24384000" cy="6020536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755318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81772" y="9755318"/>
            <a:ext cx="801507" cy="218887"/>
            <a:chOff x="0" y="0"/>
            <a:chExt cx="211096" cy="576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1096" cy="57649"/>
            </a:xfrm>
            <a:custGeom>
              <a:avLst/>
              <a:gdLst/>
              <a:ahLst/>
              <a:cxnLst/>
              <a:rect r="r" b="b" t="t" l="l"/>
              <a:pathLst>
                <a:path h="57649" w="211096">
                  <a:moveTo>
                    <a:pt x="0" y="0"/>
                  </a:moveTo>
                  <a:lnTo>
                    <a:pt x="211096" y="0"/>
                  </a:lnTo>
                  <a:lnTo>
                    <a:pt x="21109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1109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35675" y="8711605"/>
            <a:ext cx="596911" cy="575398"/>
            <a:chOff x="0" y="0"/>
            <a:chExt cx="795881" cy="767197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562435" y="8682902"/>
            <a:ext cx="596911" cy="575398"/>
            <a:chOff x="0" y="0"/>
            <a:chExt cx="795881" cy="767197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8650477" y="8562591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3"/>
                </a:lnTo>
                <a:lnTo>
                  <a:pt x="0" y="892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095049" y="8711605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178521" y="8682902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001676" y="171345"/>
            <a:ext cx="11257624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6068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VIBE CAST VER..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142223" y="3348907"/>
            <a:ext cx="7956975" cy="3784024"/>
            <a:chOff x="0" y="0"/>
            <a:chExt cx="10609299" cy="5045366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9"/>
            <a:srcRect l="0" t="14310" r="0" b="14310"/>
            <a:stretch>
              <a:fillRect/>
            </a:stretch>
          </p:blipFill>
          <p:spPr>
            <a:xfrm flipH="false" flipV="false">
              <a:off x="0" y="0"/>
              <a:ext cx="10609299" cy="5045366"/>
            </a:xfrm>
            <a:prstGeom prst="rect">
              <a:avLst/>
            </a:prstGeom>
          </p:spPr>
        </p:pic>
      </p:grpSp>
      <p:sp>
        <p:nvSpPr>
          <p:cNvPr name="TextBox 33" id="33"/>
          <p:cNvSpPr txBox="true"/>
          <p:nvPr/>
        </p:nvSpPr>
        <p:spPr>
          <a:xfrm rot="0">
            <a:off x="7035675" y="1280239"/>
            <a:ext cx="10287015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6068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ABSTRACT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79652" y="1955022"/>
            <a:ext cx="8862571" cy="643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7"/>
              </a:lnSpc>
            </a:pPr>
            <a:r>
              <a:rPr lang="en-US" sz="2657" spc="-53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The system is built using Python and employs machine learning libraries and frameworks such as scikit-learn, pandas, and NumPy. The datasets used include user listening history and song metadata. The collaborative filtering component predicts user preferences based on the behavior of similar users, while the content-based filtering component recommends items similar to those the user has liked in the past, based on item features.</a:t>
            </a:r>
          </a:p>
          <a:p>
            <a:pPr algn="l">
              <a:lnSpc>
                <a:spcPts val="2657"/>
              </a:lnSpc>
            </a:pPr>
          </a:p>
          <a:p>
            <a:pPr algn="l">
              <a:lnSpc>
                <a:spcPts val="2657"/>
              </a:lnSpc>
            </a:pPr>
            <a:r>
              <a:rPr lang="en-US" sz="2657" spc="-53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The project's outcome demonstrates the effectiveness of combining collaborative filtering with content-based techniques to improve recommendation accuracy and user satisfaction. The hybrid approach leverages both user interactions and song attributes, resulting in a more comprehensive and precise recommendation system. This study highlights the potential for hybrid models to enhance personalized recommendations in the music streaming industry.</a:t>
            </a:r>
          </a:p>
          <a:p>
            <a:pPr algn="l">
              <a:lnSpc>
                <a:spcPts val="2657"/>
              </a:lnSpc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397699" y="397699"/>
            <a:ext cx="1262002" cy="1262002"/>
            <a:chOff x="0" y="0"/>
            <a:chExt cx="1682669" cy="168266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48" id="48"/>
          <p:cNvSpPr/>
          <p:nvPr/>
        </p:nvSpPr>
        <p:spPr>
          <a:xfrm flipH="false" flipV="false" rot="80803">
            <a:off x="8469650" y="242214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3"/>
                </a:lnTo>
                <a:lnTo>
                  <a:pt x="0" y="1337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0" y="8388570"/>
            <a:ext cx="18288000" cy="2609557"/>
            <a:chOff x="0" y="0"/>
            <a:chExt cx="4816593" cy="68729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816592" cy="687291"/>
            </a:xfrm>
            <a:custGeom>
              <a:avLst/>
              <a:gdLst/>
              <a:ahLst/>
              <a:cxnLst/>
              <a:rect r="r" b="b" t="t" l="l"/>
              <a:pathLst>
                <a:path h="68729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65701"/>
                  </a:lnTo>
                  <a:cubicBezTo>
                    <a:pt x="4816592" y="677625"/>
                    <a:pt x="4806926" y="687291"/>
                    <a:pt x="4795002" y="687291"/>
                  </a:cubicBezTo>
                  <a:lnTo>
                    <a:pt x="21590" y="687291"/>
                  </a:lnTo>
                  <a:cubicBezTo>
                    <a:pt x="9666" y="687291"/>
                    <a:pt x="0" y="677625"/>
                    <a:pt x="0" y="66570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4816593" cy="71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056508" y="-1288753"/>
            <a:ext cx="20401015" cy="6432253"/>
            <a:chOff x="0" y="0"/>
            <a:chExt cx="5373107" cy="16940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3107" cy="1694091"/>
            </a:xfrm>
            <a:custGeom>
              <a:avLst/>
              <a:gdLst/>
              <a:ahLst/>
              <a:cxnLst/>
              <a:rect r="r" b="b" t="t" l="l"/>
              <a:pathLst>
                <a:path h="1694091" w="5373107">
                  <a:moveTo>
                    <a:pt x="0" y="0"/>
                  </a:moveTo>
                  <a:lnTo>
                    <a:pt x="5373107" y="0"/>
                  </a:lnTo>
                  <a:lnTo>
                    <a:pt x="5373107" y="1694091"/>
                  </a:lnTo>
                  <a:lnTo>
                    <a:pt x="0" y="1694091"/>
                  </a:lnTo>
                  <a:close/>
                </a:path>
              </a:pathLst>
            </a:custGeom>
            <a:gradFill rotWithShape="true"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373107" cy="17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381772" y="9345931"/>
            <a:ext cx="9224452" cy="218887"/>
            <a:chOff x="0" y="0"/>
            <a:chExt cx="2429485" cy="5764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29485" cy="57649"/>
            </a:xfrm>
            <a:custGeom>
              <a:avLst/>
              <a:gdLst/>
              <a:ahLst/>
              <a:cxnLst/>
              <a:rect r="r" b="b" t="t" l="l"/>
              <a:pathLst>
                <a:path h="57649" w="2429485">
                  <a:moveTo>
                    <a:pt x="0" y="0"/>
                  </a:moveTo>
                  <a:lnTo>
                    <a:pt x="2429485" y="0"/>
                  </a:lnTo>
                  <a:lnTo>
                    <a:pt x="242948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2429485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8700" y="2745473"/>
            <a:ext cx="3122322" cy="312232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029" y="0"/>
                  </a:moveTo>
                  <a:lnTo>
                    <a:pt x="755771" y="0"/>
                  </a:lnTo>
                  <a:cubicBezTo>
                    <a:pt x="770896" y="0"/>
                    <a:pt x="785401" y="6008"/>
                    <a:pt x="796096" y="16704"/>
                  </a:cubicBezTo>
                  <a:cubicBezTo>
                    <a:pt x="806792" y="27399"/>
                    <a:pt x="812800" y="41904"/>
                    <a:pt x="812800" y="57029"/>
                  </a:cubicBezTo>
                  <a:lnTo>
                    <a:pt x="812800" y="755771"/>
                  </a:lnTo>
                  <a:cubicBezTo>
                    <a:pt x="812800" y="770896"/>
                    <a:pt x="806792" y="785401"/>
                    <a:pt x="796096" y="796096"/>
                  </a:cubicBezTo>
                  <a:cubicBezTo>
                    <a:pt x="785401" y="806792"/>
                    <a:pt x="770896" y="812800"/>
                    <a:pt x="755771" y="812800"/>
                  </a:cubicBezTo>
                  <a:lnTo>
                    <a:pt x="57029" y="812800"/>
                  </a:lnTo>
                  <a:cubicBezTo>
                    <a:pt x="41904" y="812800"/>
                    <a:pt x="27399" y="806792"/>
                    <a:pt x="16704" y="796096"/>
                  </a:cubicBezTo>
                  <a:cubicBezTo>
                    <a:pt x="6008" y="785401"/>
                    <a:pt x="0" y="770896"/>
                    <a:pt x="0" y="755771"/>
                  </a:cubicBezTo>
                  <a:lnTo>
                    <a:pt x="0" y="57029"/>
                  </a:lnTo>
                  <a:cubicBezTo>
                    <a:pt x="0" y="41904"/>
                    <a:pt x="6008" y="27399"/>
                    <a:pt x="16704" y="16704"/>
                  </a:cubicBezTo>
                  <a:cubicBezTo>
                    <a:pt x="27399" y="6008"/>
                    <a:pt x="41904" y="0"/>
                    <a:pt x="5702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6747" r="0" b="-16747"/>
              </a:stretch>
            </a:blipFill>
            <a:ln w="38100" cap="rnd">
              <a:gradFill>
                <a:gsLst>
                  <a:gs pos="0">
                    <a:srgbClr val="141414">
                      <a:alpha val="0"/>
                    </a:srgbClr>
                  </a:gs>
                  <a:gs pos="100000">
                    <a:srgbClr val="27F46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5573510" y="2773814"/>
            <a:ext cx="3122322" cy="3122322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029" y="0"/>
                  </a:moveTo>
                  <a:lnTo>
                    <a:pt x="755771" y="0"/>
                  </a:lnTo>
                  <a:cubicBezTo>
                    <a:pt x="770896" y="0"/>
                    <a:pt x="785401" y="6008"/>
                    <a:pt x="796096" y="16704"/>
                  </a:cubicBezTo>
                  <a:cubicBezTo>
                    <a:pt x="806792" y="27399"/>
                    <a:pt x="812800" y="41904"/>
                    <a:pt x="812800" y="57029"/>
                  </a:cubicBezTo>
                  <a:lnTo>
                    <a:pt x="812800" y="755771"/>
                  </a:lnTo>
                  <a:cubicBezTo>
                    <a:pt x="812800" y="770896"/>
                    <a:pt x="806792" y="785401"/>
                    <a:pt x="796096" y="796096"/>
                  </a:cubicBezTo>
                  <a:cubicBezTo>
                    <a:pt x="785401" y="806792"/>
                    <a:pt x="770896" y="812800"/>
                    <a:pt x="755771" y="812800"/>
                  </a:cubicBezTo>
                  <a:lnTo>
                    <a:pt x="57029" y="812800"/>
                  </a:lnTo>
                  <a:cubicBezTo>
                    <a:pt x="41904" y="812800"/>
                    <a:pt x="27399" y="806792"/>
                    <a:pt x="16704" y="796096"/>
                  </a:cubicBezTo>
                  <a:cubicBezTo>
                    <a:pt x="6008" y="785401"/>
                    <a:pt x="0" y="770896"/>
                    <a:pt x="0" y="755771"/>
                  </a:cubicBezTo>
                  <a:lnTo>
                    <a:pt x="0" y="57029"/>
                  </a:lnTo>
                  <a:cubicBezTo>
                    <a:pt x="0" y="41904"/>
                    <a:pt x="6008" y="27399"/>
                    <a:pt x="16704" y="16704"/>
                  </a:cubicBezTo>
                  <a:cubicBezTo>
                    <a:pt x="27399" y="6008"/>
                    <a:pt x="41904" y="0"/>
                    <a:pt x="57029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21363" r="0" b="-21363"/>
              </a:stretch>
            </a:blipFill>
            <a:ln w="47625" cap="rnd">
              <a:gradFill>
                <a:gsLst>
                  <a:gs pos="0">
                    <a:srgbClr val="141414">
                      <a:alpha val="0"/>
                    </a:srgbClr>
                  </a:gs>
                  <a:gs pos="100000">
                    <a:srgbClr val="27F46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9857551" y="2839237"/>
            <a:ext cx="2904498" cy="290449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1306" y="0"/>
                  </a:moveTo>
                  <a:lnTo>
                    <a:pt x="751494" y="0"/>
                  </a:lnTo>
                  <a:cubicBezTo>
                    <a:pt x="767753" y="0"/>
                    <a:pt x="783347" y="6459"/>
                    <a:pt x="794844" y="17956"/>
                  </a:cubicBezTo>
                  <a:cubicBezTo>
                    <a:pt x="806341" y="29453"/>
                    <a:pt x="812800" y="45047"/>
                    <a:pt x="812800" y="61306"/>
                  </a:cubicBezTo>
                  <a:lnTo>
                    <a:pt x="812800" y="751494"/>
                  </a:lnTo>
                  <a:cubicBezTo>
                    <a:pt x="812800" y="767753"/>
                    <a:pt x="806341" y="783347"/>
                    <a:pt x="794844" y="794844"/>
                  </a:cubicBezTo>
                  <a:cubicBezTo>
                    <a:pt x="783347" y="806341"/>
                    <a:pt x="767753" y="812800"/>
                    <a:pt x="751494" y="812800"/>
                  </a:cubicBezTo>
                  <a:lnTo>
                    <a:pt x="61306" y="812800"/>
                  </a:lnTo>
                  <a:cubicBezTo>
                    <a:pt x="45047" y="812800"/>
                    <a:pt x="29453" y="806341"/>
                    <a:pt x="17956" y="794844"/>
                  </a:cubicBezTo>
                  <a:cubicBezTo>
                    <a:pt x="6459" y="783347"/>
                    <a:pt x="0" y="767753"/>
                    <a:pt x="0" y="751494"/>
                  </a:cubicBezTo>
                  <a:lnTo>
                    <a:pt x="0" y="61306"/>
                  </a:lnTo>
                  <a:cubicBezTo>
                    <a:pt x="0" y="45047"/>
                    <a:pt x="6459" y="29453"/>
                    <a:pt x="17956" y="17956"/>
                  </a:cubicBezTo>
                  <a:cubicBezTo>
                    <a:pt x="29453" y="6459"/>
                    <a:pt x="45047" y="0"/>
                    <a:pt x="61306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2179" r="0" b="-12179"/>
              </a:stretch>
            </a:blipFill>
            <a:ln w="38100" cap="rnd">
              <a:gradFill>
                <a:gsLst>
                  <a:gs pos="0">
                    <a:srgbClr val="141414">
                      <a:alpha val="0"/>
                    </a:srgbClr>
                  </a:gs>
                  <a:gs pos="100000">
                    <a:srgbClr val="27F46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13923769" y="2745473"/>
            <a:ext cx="3013410" cy="3013410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9091" y="0"/>
                  </a:moveTo>
                  <a:lnTo>
                    <a:pt x="753709" y="0"/>
                  </a:lnTo>
                  <a:cubicBezTo>
                    <a:pt x="786344" y="0"/>
                    <a:pt x="812800" y="26456"/>
                    <a:pt x="812800" y="59091"/>
                  </a:cubicBezTo>
                  <a:lnTo>
                    <a:pt x="812800" y="753709"/>
                  </a:lnTo>
                  <a:cubicBezTo>
                    <a:pt x="812800" y="786344"/>
                    <a:pt x="786344" y="812800"/>
                    <a:pt x="753709" y="812800"/>
                  </a:cubicBezTo>
                  <a:lnTo>
                    <a:pt x="59091" y="812800"/>
                  </a:lnTo>
                  <a:cubicBezTo>
                    <a:pt x="26456" y="812800"/>
                    <a:pt x="0" y="786344"/>
                    <a:pt x="0" y="753709"/>
                  </a:cubicBezTo>
                  <a:lnTo>
                    <a:pt x="0" y="59091"/>
                  </a:lnTo>
                  <a:cubicBezTo>
                    <a:pt x="0" y="26456"/>
                    <a:pt x="26456" y="0"/>
                    <a:pt x="59091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4285" r="0" b="-14285"/>
              </a:stretch>
            </a:blipFill>
            <a:ln w="38100" cap="rnd">
              <a:gradFill>
                <a:gsLst>
                  <a:gs pos="0">
                    <a:srgbClr val="141414">
                      <a:alpha val="0"/>
                    </a:srgbClr>
                  </a:gs>
                  <a:gs pos="100000">
                    <a:srgbClr val="27F46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3299857" y="485729"/>
            <a:ext cx="11580241" cy="101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5"/>
              </a:lnSpc>
            </a:pPr>
            <a:r>
              <a:rPr lang="en-US" sz="6265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NEURAL NEXUS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55" id="55"/>
          <p:cNvSpPr/>
          <p:nvPr/>
        </p:nvSpPr>
        <p:spPr>
          <a:xfrm flipH="false" flipV="false" rot="80803">
            <a:off x="2884889" y="442072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3"/>
                </a:lnTo>
                <a:lnTo>
                  <a:pt x="0" y="13376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876956" y="5981408"/>
            <a:ext cx="3425810" cy="81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2945" spc="-58">
                <a:solidFill>
                  <a:srgbClr val="FFE6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DHRUV</a:t>
            </a:r>
          </a:p>
          <a:p>
            <a:pPr algn="ctr">
              <a:lnSpc>
                <a:spcPts val="2945"/>
              </a:lnSpc>
            </a:pPr>
            <a:r>
              <a:rPr lang="en-US" sz="2945" spc="-58">
                <a:solidFill>
                  <a:srgbClr val="FFE6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DHAYAL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28700" y="7025227"/>
            <a:ext cx="3435862" cy="37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3"/>
              </a:lnSpc>
            </a:pPr>
            <a:r>
              <a:rPr lang="en-US" sz="2243" spc="-44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06313702022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444417" y="6105685"/>
            <a:ext cx="2891063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</a:pPr>
            <a:r>
              <a:rPr lang="en-US" sz="2949" spc="-58">
                <a:solidFill>
                  <a:srgbClr val="FFE6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YUGANSH GUPTA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444417" y="7034067"/>
            <a:ext cx="3096049" cy="3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240" spc="-44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08813702022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745180" y="6105685"/>
            <a:ext cx="2891063" cy="46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</a:pPr>
            <a:r>
              <a:rPr lang="en-US" sz="2949" spc="-58">
                <a:solidFill>
                  <a:srgbClr val="FFE6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ADITYA RAJ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857551" y="7025227"/>
            <a:ext cx="2756236" cy="3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240" spc="-44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05513702022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923769" y="6105685"/>
            <a:ext cx="3335531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</a:pPr>
            <a:r>
              <a:rPr lang="en-US" sz="2949" spc="-58">
                <a:solidFill>
                  <a:srgbClr val="FFE6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KSHITIJ KHANDELWAL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072031" y="7025227"/>
            <a:ext cx="2756236" cy="3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240" spc="-44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01121102022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795" y="-284578"/>
            <a:ext cx="18834842" cy="8196605"/>
            <a:chOff x="0" y="0"/>
            <a:chExt cx="25113123" cy="109288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70000"/>
            </a:blip>
            <a:srcRect l="5225" t="0" r="5225" b="0"/>
            <a:stretch>
              <a:fillRect/>
            </a:stretch>
          </p:blipFill>
          <p:spPr>
            <a:xfrm flipH="false" flipV="false">
              <a:off x="0" y="0"/>
              <a:ext cx="25113123" cy="1092880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-1056508" y="-1288753"/>
            <a:ext cx="20401015" cy="6432253"/>
            <a:chOff x="0" y="0"/>
            <a:chExt cx="5373107" cy="16940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3107" cy="1694091"/>
            </a:xfrm>
            <a:custGeom>
              <a:avLst/>
              <a:gdLst/>
              <a:ahLst/>
              <a:cxnLst/>
              <a:rect r="r" b="b" t="t" l="l"/>
              <a:pathLst>
                <a:path h="1694091" w="5373107">
                  <a:moveTo>
                    <a:pt x="0" y="0"/>
                  </a:moveTo>
                  <a:lnTo>
                    <a:pt x="5373107" y="0"/>
                  </a:lnTo>
                  <a:lnTo>
                    <a:pt x="5373107" y="1694091"/>
                  </a:lnTo>
                  <a:lnTo>
                    <a:pt x="0" y="1694091"/>
                  </a:lnTo>
                  <a:close/>
                </a:path>
              </a:pathLst>
            </a:custGeom>
            <a:gradFill rotWithShape="true"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373107" cy="17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625" y="7715250"/>
            <a:ext cx="18288000" cy="3086100"/>
            <a:chOff x="0" y="0"/>
            <a:chExt cx="481659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625" y="7912028"/>
            <a:ext cx="18288000" cy="3743226"/>
            <a:chOff x="0" y="0"/>
            <a:chExt cx="24384000" cy="4990969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>
              <a:alphaModFix amt="42000"/>
            </a:blip>
            <a:srcRect l="0" t="31003" r="0" b="31003"/>
            <a:stretch>
              <a:fillRect/>
            </a:stretch>
          </p:blipFill>
          <p:spPr>
            <a:xfrm flipH="false" flipV="false">
              <a:off x="0" y="0"/>
              <a:ext cx="24384000" cy="4990969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3" id="2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81772" y="9345931"/>
            <a:ext cx="14879745" cy="218887"/>
            <a:chOff x="0" y="0"/>
            <a:chExt cx="3918945" cy="576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918945" cy="57649"/>
            </a:xfrm>
            <a:custGeom>
              <a:avLst/>
              <a:gdLst/>
              <a:ahLst/>
              <a:cxnLst/>
              <a:rect r="r" b="b" t="t" l="l"/>
              <a:pathLst>
                <a:path h="57649" w="3918945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3918945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47" id="47"/>
          <p:cNvGrpSpPr/>
          <p:nvPr/>
        </p:nvGrpSpPr>
        <p:grpSpPr>
          <a:xfrm rot="0">
            <a:off x="8699385" y="8226853"/>
            <a:ext cx="892783" cy="892783"/>
            <a:chOff x="0" y="0"/>
            <a:chExt cx="1190378" cy="1190378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1190378" cy="1190378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51" id="51"/>
            <p:cNvSpPr/>
            <p:nvPr/>
          </p:nvSpPr>
          <p:spPr>
            <a:xfrm flipH="false" flipV="false" rot="0">
              <a:off x="335601" y="287314"/>
              <a:ext cx="492600" cy="615750"/>
            </a:xfrm>
            <a:custGeom>
              <a:avLst/>
              <a:gdLst/>
              <a:ahLst/>
              <a:cxnLst/>
              <a:rect r="r" b="b" t="t" l="l"/>
              <a:pathLst>
                <a:path h="615750" w="492600">
                  <a:moveTo>
                    <a:pt x="0" y="0"/>
                  </a:moveTo>
                  <a:lnTo>
                    <a:pt x="492600" y="0"/>
                  </a:lnTo>
                  <a:lnTo>
                    <a:pt x="492600" y="615750"/>
                  </a:lnTo>
                  <a:lnTo>
                    <a:pt x="0" y="61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2" id="52"/>
            <p:cNvGrpSpPr/>
            <p:nvPr/>
          </p:nvGrpSpPr>
          <p:grpSpPr>
            <a:xfrm rot="5400000">
              <a:off x="261964" y="274868"/>
              <a:ext cx="355440" cy="311010"/>
              <a:chOff x="0" y="0"/>
              <a:chExt cx="812800" cy="7112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55" id="55"/>
          <p:cNvSpPr/>
          <p:nvPr/>
        </p:nvSpPr>
        <p:spPr>
          <a:xfrm flipH="false" flipV="false" rot="0">
            <a:off x="-222795" y="0"/>
            <a:ext cx="18510795" cy="7912028"/>
          </a:xfrm>
          <a:custGeom>
            <a:avLst/>
            <a:gdLst/>
            <a:ahLst/>
            <a:cxnLst/>
            <a:rect r="r" b="b" t="t" l="l"/>
            <a:pathLst>
              <a:path h="7912028" w="18510795">
                <a:moveTo>
                  <a:pt x="0" y="0"/>
                </a:moveTo>
                <a:lnTo>
                  <a:pt x="18510795" y="0"/>
                </a:lnTo>
                <a:lnTo>
                  <a:pt x="18510795" y="7912028"/>
                </a:lnTo>
                <a:lnTo>
                  <a:pt x="0" y="79120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5768" r="0" b="-15768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25665" y="-84553"/>
            <a:ext cx="5317806" cy="560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02"/>
              </a:lnSpc>
            </a:pPr>
            <a:r>
              <a:rPr lang="en-US" sz="10902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THANK U</a:t>
            </a:r>
          </a:p>
          <a:p>
            <a:pPr algn="l">
              <a:lnSpc>
                <a:spcPts val="10902"/>
              </a:lnSpc>
            </a:pPr>
            <a:r>
              <a:rPr lang="en-US" sz="10902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ENJOY</a:t>
            </a:r>
          </a:p>
          <a:p>
            <a:pPr algn="l">
              <a:lnSpc>
                <a:spcPts val="10902"/>
              </a:lnSpc>
            </a:pPr>
            <a:r>
              <a:rPr lang="en-US" sz="10902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THE </a:t>
            </a:r>
          </a:p>
          <a:p>
            <a:pPr algn="l">
              <a:lnSpc>
                <a:spcPts val="10902"/>
              </a:lnSpc>
            </a:pPr>
            <a:r>
              <a:rPr lang="en-US" sz="10902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MUSIC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388570"/>
            <a:ext cx="18288000" cy="2609557"/>
            <a:chOff x="0" y="0"/>
            <a:chExt cx="4816593" cy="6872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87291"/>
            </a:xfrm>
            <a:custGeom>
              <a:avLst/>
              <a:gdLst/>
              <a:ahLst/>
              <a:cxnLst/>
              <a:rect r="r" b="b" t="t" l="l"/>
              <a:pathLst>
                <a:path h="68729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65701"/>
                  </a:lnTo>
                  <a:cubicBezTo>
                    <a:pt x="4816592" y="677625"/>
                    <a:pt x="4806926" y="687291"/>
                    <a:pt x="4795002" y="687291"/>
                  </a:cubicBezTo>
                  <a:lnTo>
                    <a:pt x="21590" y="687291"/>
                  </a:lnTo>
                  <a:cubicBezTo>
                    <a:pt x="9666" y="687291"/>
                    <a:pt x="0" y="677625"/>
                    <a:pt x="0" y="66570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71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1772" y="9793418"/>
            <a:ext cx="15877528" cy="218887"/>
            <a:chOff x="0" y="0"/>
            <a:chExt cx="4181736" cy="576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1772" y="9793418"/>
            <a:ext cx="1589599" cy="218887"/>
            <a:chOff x="0" y="0"/>
            <a:chExt cx="418660" cy="576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8660" cy="57649"/>
            </a:xfrm>
            <a:custGeom>
              <a:avLst/>
              <a:gdLst/>
              <a:ahLst/>
              <a:cxnLst/>
              <a:rect r="r" b="b" t="t" l="l"/>
              <a:pathLst>
                <a:path h="57649" w="418660">
                  <a:moveTo>
                    <a:pt x="0" y="0"/>
                  </a:moveTo>
                  <a:lnTo>
                    <a:pt x="418660" y="0"/>
                  </a:lnTo>
                  <a:lnTo>
                    <a:pt x="41866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1866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42837" y="8711959"/>
            <a:ext cx="596911" cy="575398"/>
            <a:chOff x="0" y="0"/>
            <a:chExt cx="795881" cy="767197"/>
          </a:xfrm>
        </p:grpSpPr>
        <p:grpSp>
          <p:nvGrpSpPr>
            <p:cNvPr name="Group 12" id="12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0482235" y="8711959"/>
            <a:ext cx="596911" cy="575398"/>
            <a:chOff x="0" y="0"/>
            <a:chExt cx="795881" cy="767197"/>
          </a:xfrm>
        </p:grpSpPr>
        <p:grpSp>
          <p:nvGrpSpPr>
            <p:cNvPr name="Group 19" id="19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5" id="25"/>
          <p:cNvSpPr/>
          <p:nvPr/>
        </p:nvSpPr>
        <p:spPr>
          <a:xfrm flipH="false" flipV="false" rot="0">
            <a:off x="8463697" y="8543588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3"/>
                </a:lnTo>
                <a:lnTo>
                  <a:pt x="0" y="892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264272" y="8692602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204901" y="8682902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61918" y="230803"/>
            <a:ext cx="8926697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VISIT OUR MUSIC</a:t>
            </a:r>
            <a:r>
              <a:rPr lang="en-US" sz="6068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1918" y="1375545"/>
            <a:ext cx="7801779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INTRODUCTION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584320" y="2904321"/>
            <a:ext cx="7956975" cy="3784024"/>
            <a:chOff x="0" y="0"/>
            <a:chExt cx="10609299" cy="5045366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8"/>
            <a:srcRect l="0" t="14310" r="0" b="14310"/>
            <a:stretch>
              <a:fillRect/>
            </a:stretch>
          </p:blipFill>
          <p:spPr>
            <a:xfrm flipH="false" flipV="false">
              <a:off x="0" y="0"/>
              <a:ext cx="10609299" cy="5045366"/>
            </a:xfrm>
            <a:prstGeom prst="rect">
              <a:avLst/>
            </a:prstGeom>
          </p:spPr>
        </p:pic>
      </p:grpSp>
      <p:sp>
        <p:nvSpPr>
          <p:cNvPr name="TextBox 32" id="32"/>
          <p:cNvSpPr txBox="true"/>
          <p:nvPr/>
        </p:nvSpPr>
        <p:spPr>
          <a:xfrm rot="0">
            <a:off x="8463697" y="2272290"/>
            <a:ext cx="9824303" cy="562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843" indent="-304921" lvl="1">
              <a:lnSpc>
                <a:spcPts val="2824"/>
              </a:lnSpc>
              <a:buFont typeface="Arial"/>
              <a:buChar char="•"/>
            </a:pPr>
            <a:r>
              <a:rPr lang="en-US" sz="2824" spc="-56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Music streaming services have revolutionized how we consume music, offering vast libraries accessible anytime and anywhere.</a:t>
            </a:r>
          </a:p>
          <a:p>
            <a:pPr algn="l">
              <a:lnSpc>
                <a:spcPts val="2824"/>
              </a:lnSpc>
            </a:pPr>
          </a:p>
          <a:p>
            <a:pPr algn="l" marL="609843" indent="-304921" lvl="1">
              <a:lnSpc>
                <a:spcPts val="2824"/>
              </a:lnSpc>
              <a:buFont typeface="Arial"/>
              <a:buChar char="•"/>
            </a:pPr>
            <a:r>
              <a:rPr lang="en-US" sz="2824" spc="-56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Personalized music recommendations are crucial in enhancing user experience by suggesting songs tailored to individual tastes.</a:t>
            </a:r>
          </a:p>
          <a:p>
            <a:pPr algn="l">
              <a:lnSpc>
                <a:spcPts val="2824"/>
              </a:lnSpc>
            </a:pPr>
          </a:p>
          <a:p>
            <a:pPr algn="l" marL="609843" indent="-304921" lvl="1">
              <a:lnSpc>
                <a:spcPts val="2824"/>
              </a:lnSpc>
              <a:buFont typeface="Arial"/>
              <a:buChar char="•"/>
            </a:pPr>
            <a:r>
              <a:rPr lang="en-US" sz="2824" spc="-56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Our project leverages collaborative filtering and content-based techniques to create a sophisticated recommendation system.</a:t>
            </a:r>
          </a:p>
          <a:p>
            <a:pPr algn="l">
              <a:lnSpc>
                <a:spcPts val="2824"/>
              </a:lnSpc>
            </a:pPr>
          </a:p>
          <a:p>
            <a:pPr algn="l" marL="609843" indent="-304921" lvl="1">
              <a:lnSpc>
                <a:spcPts val="2824"/>
              </a:lnSpc>
              <a:buFont typeface="Arial"/>
              <a:buChar char="•"/>
            </a:pPr>
            <a:r>
              <a:rPr lang="en-US" sz="2824" spc="-56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This hybrid approach aims to improve recommendation accuracy and user satisfaction, setting a new standard for music streaming services.</a:t>
            </a:r>
          </a:p>
          <a:p>
            <a:pPr algn="l">
              <a:lnSpc>
                <a:spcPts val="2824"/>
              </a:lnSpc>
            </a:pPr>
          </a:p>
        </p:txBody>
      </p:sp>
      <p:grpSp>
        <p:nvGrpSpPr>
          <p:cNvPr name="Group 33" id="33"/>
          <p:cNvGrpSpPr/>
          <p:nvPr/>
        </p:nvGrpSpPr>
        <p:grpSpPr>
          <a:xfrm rot="0">
            <a:off x="16628299" y="287953"/>
            <a:ext cx="1262002" cy="1262002"/>
            <a:chOff x="0" y="0"/>
            <a:chExt cx="1682669" cy="168266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46" id="46"/>
          <p:cNvSpPr/>
          <p:nvPr/>
        </p:nvSpPr>
        <p:spPr>
          <a:xfrm flipH="false" flipV="false" rot="80803">
            <a:off x="8711386" y="359898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4"/>
                </a:lnTo>
                <a:lnTo>
                  <a:pt x="0" y="1337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1277" y="4799035"/>
            <a:ext cx="3039059" cy="3112993"/>
          </a:xfrm>
          <a:custGeom>
            <a:avLst/>
            <a:gdLst/>
            <a:ahLst/>
            <a:cxnLst/>
            <a:rect r="r" b="b" t="t" l="l"/>
            <a:pathLst>
              <a:path h="3112993" w="3039059">
                <a:moveTo>
                  <a:pt x="0" y="0"/>
                </a:moveTo>
                <a:lnTo>
                  <a:pt x="3039059" y="0"/>
                </a:lnTo>
                <a:lnTo>
                  <a:pt x="3039059" y="3112993"/>
                </a:lnTo>
                <a:lnTo>
                  <a:pt x="0" y="3112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1277" y="2057400"/>
            <a:ext cx="5936843" cy="10843548"/>
          </a:xfrm>
          <a:custGeom>
            <a:avLst/>
            <a:gdLst/>
            <a:ahLst/>
            <a:cxnLst/>
            <a:rect r="r" b="b" t="t" l="l"/>
            <a:pathLst>
              <a:path h="10843548" w="5936843">
                <a:moveTo>
                  <a:pt x="0" y="0"/>
                </a:moveTo>
                <a:lnTo>
                  <a:pt x="5936843" y="0"/>
                </a:lnTo>
                <a:lnTo>
                  <a:pt x="5936843" y="10843548"/>
                </a:lnTo>
                <a:lnTo>
                  <a:pt x="0" y="10843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8226353"/>
            <a:ext cx="18288000" cy="2771775"/>
            <a:chOff x="0" y="0"/>
            <a:chExt cx="4816593" cy="7300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30015"/>
            </a:xfrm>
            <a:custGeom>
              <a:avLst/>
              <a:gdLst/>
              <a:ahLst/>
              <a:cxnLst/>
              <a:rect r="r" b="b" t="t" l="l"/>
              <a:pathLst>
                <a:path h="730015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08425"/>
                  </a:lnTo>
                  <a:cubicBezTo>
                    <a:pt x="4816592" y="720349"/>
                    <a:pt x="4806926" y="730015"/>
                    <a:pt x="4795002" y="730015"/>
                  </a:cubicBezTo>
                  <a:lnTo>
                    <a:pt x="21590" y="730015"/>
                  </a:lnTo>
                  <a:cubicBezTo>
                    <a:pt x="15864" y="730015"/>
                    <a:pt x="10372" y="727740"/>
                    <a:pt x="6324" y="723691"/>
                  </a:cubicBezTo>
                  <a:cubicBezTo>
                    <a:pt x="2275" y="719642"/>
                    <a:pt x="0" y="714151"/>
                    <a:pt x="0" y="708425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758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8226353"/>
            <a:ext cx="18288000" cy="4674595"/>
            <a:chOff x="0" y="0"/>
            <a:chExt cx="24384000" cy="623279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alphaModFix amt="42000"/>
            </a:blip>
            <a:srcRect l="0" t="26277" r="0" b="26277"/>
            <a:stretch>
              <a:fillRect/>
            </a:stretch>
          </p:blipFill>
          <p:spPr>
            <a:xfrm flipH="false" flipV="false">
              <a:off x="0" y="0"/>
              <a:ext cx="24384000" cy="6232794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381772" y="9688643"/>
            <a:ext cx="15877528" cy="218887"/>
            <a:chOff x="0" y="0"/>
            <a:chExt cx="4181736" cy="576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63191" y="8720987"/>
            <a:ext cx="596911" cy="575398"/>
            <a:chOff x="0" y="0"/>
            <a:chExt cx="795881" cy="767197"/>
          </a:xfrm>
        </p:grpSpPr>
        <p:grpSp>
          <p:nvGrpSpPr>
            <p:cNvPr name="Group 13" id="13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0962100" y="8670049"/>
            <a:ext cx="596911" cy="575398"/>
            <a:chOff x="0" y="0"/>
            <a:chExt cx="795881" cy="767197"/>
          </a:xfrm>
        </p:grpSpPr>
        <p:grpSp>
          <p:nvGrpSpPr>
            <p:cNvPr name="Group 20" id="20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8697608" y="8562294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733464" y="8720987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30719" y="8670049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921277" y="978010"/>
            <a:ext cx="1262002" cy="1262002"/>
            <a:chOff x="0" y="0"/>
            <a:chExt cx="1682669" cy="1682669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42" id="42"/>
          <p:cNvGrpSpPr/>
          <p:nvPr/>
        </p:nvGrpSpPr>
        <p:grpSpPr>
          <a:xfrm rot="0">
            <a:off x="1381772" y="9688643"/>
            <a:ext cx="2266916" cy="218887"/>
            <a:chOff x="0" y="0"/>
            <a:chExt cx="597048" cy="5764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97048" cy="57649"/>
            </a:xfrm>
            <a:custGeom>
              <a:avLst/>
              <a:gdLst/>
              <a:ahLst/>
              <a:cxnLst/>
              <a:rect r="r" b="b" t="t" l="l"/>
              <a:pathLst>
                <a:path h="57649" w="597048">
                  <a:moveTo>
                    <a:pt x="0" y="0"/>
                  </a:moveTo>
                  <a:lnTo>
                    <a:pt x="597048" y="0"/>
                  </a:lnTo>
                  <a:lnTo>
                    <a:pt x="597048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597048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263353" y="2308487"/>
            <a:ext cx="1315848" cy="1325792"/>
          </a:xfrm>
          <a:custGeom>
            <a:avLst/>
            <a:gdLst/>
            <a:ahLst/>
            <a:cxnLst/>
            <a:rect r="r" b="b" t="t" l="l"/>
            <a:pathLst>
              <a:path h="1325792" w="1315848">
                <a:moveTo>
                  <a:pt x="0" y="0"/>
                </a:moveTo>
                <a:lnTo>
                  <a:pt x="1315848" y="0"/>
                </a:lnTo>
                <a:lnTo>
                  <a:pt x="1315848" y="1325792"/>
                </a:lnTo>
                <a:lnTo>
                  <a:pt x="0" y="13257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5654915" y="6727416"/>
            <a:ext cx="816492" cy="822662"/>
          </a:xfrm>
          <a:custGeom>
            <a:avLst/>
            <a:gdLst/>
            <a:ahLst/>
            <a:cxnLst/>
            <a:rect r="r" b="b" t="t" l="l"/>
            <a:pathLst>
              <a:path h="822662" w="816492">
                <a:moveTo>
                  <a:pt x="0" y="0"/>
                </a:moveTo>
                <a:lnTo>
                  <a:pt x="816492" y="0"/>
                </a:lnTo>
                <a:lnTo>
                  <a:pt x="816492" y="822662"/>
                </a:lnTo>
                <a:lnTo>
                  <a:pt x="0" y="8226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7361646" y="151367"/>
            <a:ext cx="10223011" cy="159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65"/>
              </a:lnSpc>
            </a:pPr>
            <a:r>
              <a:rPr lang="en-US" sz="5565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OUR MAIN AIM/OBJECTIVE  : &gt;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913540" y="1580163"/>
            <a:ext cx="8671117" cy="89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65"/>
              </a:lnSpc>
            </a:pPr>
            <a:r>
              <a:rPr lang="en-US" sz="5565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POP MUSIC GENRE?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815114" y="2635389"/>
            <a:ext cx="11316075" cy="581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0812" indent="-300406" lvl="1">
              <a:lnSpc>
                <a:spcPts val="2782"/>
              </a:lnSpc>
              <a:buFont typeface="Arial"/>
              <a:buChar char="•"/>
            </a:pPr>
            <a:r>
              <a:rPr lang="en-US" sz="2782" spc="-5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Main Aim: </a:t>
            </a:r>
            <a:r>
              <a:rPr lang="en-US" sz="2782" spc="-5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Develop a personalized music recommendation system using a hybrid approach combining collaborative filtering and content-based techniques.</a:t>
            </a:r>
          </a:p>
          <a:p>
            <a:pPr algn="just">
              <a:lnSpc>
                <a:spcPts val="2782"/>
              </a:lnSpc>
            </a:pPr>
          </a:p>
          <a:p>
            <a:pPr algn="just" marL="600812" indent="-300406" lvl="1">
              <a:lnSpc>
                <a:spcPts val="2782"/>
              </a:lnSpc>
              <a:buFont typeface="Arial"/>
              <a:buChar char="•"/>
            </a:pPr>
            <a:r>
              <a:rPr lang="en-US" sz="2782" spc="-5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Collect user listening history and song metadata.</a:t>
            </a:r>
          </a:p>
          <a:p>
            <a:pPr algn="just">
              <a:lnSpc>
                <a:spcPts val="2782"/>
              </a:lnSpc>
            </a:pPr>
          </a:p>
          <a:p>
            <a:pPr algn="just" marL="600812" indent="-300406" lvl="1">
              <a:lnSpc>
                <a:spcPts val="2782"/>
              </a:lnSpc>
              <a:buFont typeface="Arial"/>
              <a:buChar char="•"/>
            </a:pPr>
            <a:r>
              <a:rPr lang="en-US" sz="2782" spc="-5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Extract and analyze key attributes like genre and tempo.</a:t>
            </a:r>
          </a:p>
          <a:p>
            <a:pPr algn="just">
              <a:lnSpc>
                <a:spcPts val="2782"/>
              </a:lnSpc>
            </a:pPr>
          </a:p>
          <a:p>
            <a:pPr algn="just" marL="600812" indent="-300406" lvl="1">
              <a:lnSpc>
                <a:spcPts val="2782"/>
              </a:lnSpc>
              <a:buFont typeface="Arial"/>
              <a:buChar char="•"/>
            </a:pPr>
            <a:r>
              <a:rPr lang="en-US" sz="2782" spc="-5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Build and refine collaborative and content-based models.</a:t>
            </a:r>
          </a:p>
          <a:p>
            <a:pPr algn="just">
              <a:lnSpc>
                <a:spcPts val="2782"/>
              </a:lnSpc>
            </a:pPr>
          </a:p>
          <a:p>
            <a:pPr algn="just" marL="600812" indent="-300406" lvl="1">
              <a:lnSpc>
                <a:spcPts val="2782"/>
              </a:lnSpc>
              <a:buFont typeface="Arial"/>
              <a:buChar char="•"/>
            </a:pPr>
            <a:r>
              <a:rPr lang="en-US" sz="2782" spc="-5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Integrate both techniques into a hybrid system.</a:t>
            </a:r>
          </a:p>
          <a:p>
            <a:pPr algn="just">
              <a:lnSpc>
                <a:spcPts val="2782"/>
              </a:lnSpc>
            </a:pPr>
          </a:p>
          <a:p>
            <a:pPr algn="just" marL="600812" indent="-300406" lvl="1">
              <a:lnSpc>
                <a:spcPts val="2782"/>
              </a:lnSpc>
              <a:buFont typeface="Arial"/>
              <a:buChar char="•"/>
            </a:pPr>
            <a:r>
              <a:rPr lang="en-US" sz="2782" spc="-5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Evaluate performance using precision, recall, and F1-score.</a:t>
            </a:r>
          </a:p>
          <a:p>
            <a:pPr algn="just">
              <a:lnSpc>
                <a:spcPts val="2782"/>
              </a:lnSpc>
            </a:pPr>
          </a:p>
          <a:p>
            <a:pPr algn="just" marL="600812" indent="-300406" lvl="1">
              <a:lnSpc>
                <a:spcPts val="2782"/>
              </a:lnSpc>
              <a:buFont typeface="Arial"/>
              <a:buChar char="•"/>
            </a:pPr>
            <a:r>
              <a:rPr lang="en-US" sz="2782" spc="-5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Continuously improve recommendations based on user feedback.</a:t>
            </a:r>
          </a:p>
          <a:p>
            <a:pPr algn="just">
              <a:lnSpc>
                <a:spcPts val="2782"/>
              </a:lnSpc>
            </a:pP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4521551" y="1224265"/>
            <a:ext cx="751218" cy="769494"/>
          </a:xfrm>
          <a:custGeom>
            <a:avLst/>
            <a:gdLst/>
            <a:ahLst/>
            <a:cxnLst/>
            <a:rect r="r" b="b" t="t" l="l"/>
            <a:pathLst>
              <a:path h="769494" w="751218">
                <a:moveTo>
                  <a:pt x="0" y="0"/>
                </a:moveTo>
                <a:lnTo>
                  <a:pt x="751218" y="0"/>
                </a:lnTo>
                <a:lnTo>
                  <a:pt x="751218" y="769493"/>
                </a:lnTo>
                <a:lnTo>
                  <a:pt x="0" y="76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80803">
            <a:off x="7275948" y="285991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3"/>
                </a:lnTo>
                <a:lnTo>
                  <a:pt x="0" y="13376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570704" y="-4904701"/>
            <a:ext cx="9092124" cy="12955099"/>
          </a:xfrm>
          <a:custGeom>
            <a:avLst/>
            <a:gdLst/>
            <a:ahLst/>
            <a:cxnLst/>
            <a:rect r="r" b="b" t="t" l="l"/>
            <a:pathLst>
              <a:path h="12955099" w="9092124">
                <a:moveTo>
                  <a:pt x="9092124" y="0"/>
                </a:moveTo>
                <a:lnTo>
                  <a:pt x="0" y="0"/>
                </a:lnTo>
                <a:lnTo>
                  <a:pt x="0" y="12955099"/>
                </a:lnTo>
                <a:lnTo>
                  <a:pt x="9092124" y="12955099"/>
                </a:lnTo>
                <a:lnTo>
                  <a:pt x="90921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8937510" y="3862171"/>
            <a:ext cx="10955067" cy="15609551"/>
          </a:xfrm>
          <a:custGeom>
            <a:avLst/>
            <a:gdLst/>
            <a:ahLst/>
            <a:cxnLst/>
            <a:rect r="r" b="b" t="t" l="l"/>
            <a:pathLst>
              <a:path h="15609551" w="10955067">
                <a:moveTo>
                  <a:pt x="0" y="15609550"/>
                </a:moveTo>
                <a:lnTo>
                  <a:pt x="10955067" y="15609550"/>
                </a:lnTo>
                <a:lnTo>
                  <a:pt x="10955067" y="0"/>
                </a:lnTo>
                <a:lnTo>
                  <a:pt x="0" y="0"/>
                </a:lnTo>
                <a:lnTo>
                  <a:pt x="0" y="156095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3780">
            <a:off x="11504324" y="2087286"/>
            <a:ext cx="7408476" cy="8113660"/>
          </a:xfrm>
          <a:custGeom>
            <a:avLst/>
            <a:gdLst/>
            <a:ahLst/>
            <a:cxnLst/>
            <a:rect r="r" b="b" t="t" l="l"/>
            <a:pathLst>
              <a:path h="8113660" w="7408476">
                <a:moveTo>
                  <a:pt x="0" y="0"/>
                </a:moveTo>
                <a:lnTo>
                  <a:pt x="7408476" y="0"/>
                </a:lnTo>
                <a:lnTo>
                  <a:pt x="7408476" y="8113660"/>
                </a:lnTo>
                <a:lnTo>
                  <a:pt x="0" y="811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8240898"/>
            <a:ext cx="18288000" cy="2757230"/>
            <a:chOff x="0" y="0"/>
            <a:chExt cx="4816593" cy="7261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726184"/>
            </a:xfrm>
            <a:custGeom>
              <a:avLst/>
              <a:gdLst/>
              <a:ahLst/>
              <a:cxnLst/>
              <a:rect r="r" b="b" t="t" l="l"/>
              <a:pathLst>
                <a:path h="726184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04594"/>
                  </a:lnTo>
                  <a:cubicBezTo>
                    <a:pt x="4816592" y="716518"/>
                    <a:pt x="4806926" y="726184"/>
                    <a:pt x="4795002" y="726184"/>
                  </a:cubicBezTo>
                  <a:lnTo>
                    <a:pt x="21590" y="726184"/>
                  </a:lnTo>
                  <a:cubicBezTo>
                    <a:pt x="15864" y="726184"/>
                    <a:pt x="10372" y="723909"/>
                    <a:pt x="6324" y="719860"/>
                  </a:cubicBezTo>
                  <a:cubicBezTo>
                    <a:pt x="2275" y="715812"/>
                    <a:pt x="0" y="710320"/>
                    <a:pt x="0" y="704594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754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8240898"/>
            <a:ext cx="18288000" cy="4660050"/>
            <a:chOff x="0" y="0"/>
            <a:chExt cx="24384000" cy="62134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>
              <a:alphaModFix amt="42000"/>
            </a:blip>
            <a:srcRect l="0" t="26351" r="0" b="26351"/>
            <a:stretch>
              <a:fillRect/>
            </a:stretch>
          </p:blipFill>
          <p:spPr>
            <a:xfrm flipH="false" flipV="false">
              <a:off x="0" y="0"/>
              <a:ext cx="24384000" cy="621340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81772" y="9755318"/>
            <a:ext cx="15877528" cy="218887"/>
            <a:chOff x="0" y="0"/>
            <a:chExt cx="4181736" cy="576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35675" y="8673245"/>
            <a:ext cx="596911" cy="575398"/>
            <a:chOff x="0" y="0"/>
            <a:chExt cx="795881" cy="767197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655415" y="8673245"/>
            <a:ext cx="596911" cy="575398"/>
            <a:chOff x="0" y="0"/>
            <a:chExt cx="795881" cy="767197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8699385" y="8562294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970761" y="8673245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2" y="0"/>
                </a:lnTo>
                <a:lnTo>
                  <a:pt x="921452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319125" y="8615159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381772" y="9755318"/>
            <a:ext cx="4049715" cy="218887"/>
            <a:chOff x="0" y="0"/>
            <a:chExt cx="1066591" cy="5764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66591" cy="57649"/>
            </a:xfrm>
            <a:custGeom>
              <a:avLst/>
              <a:gdLst/>
              <a:ahLst/>
              <a:cxnLst/>
              <a:rect r="r" b="b" t="t" l="l"/>
              <a:pathLst>
                <a:path h="57649" w="1066591">
                  <a:moveTo>
                    <a:pt x="0" y="0"/>
                  </a:moveTo>
                  <a:lnTo>
                    <a:pt x="1066591" y="0"/>
                  </a:lnTo>
                  <a:lnTo>
                    <a:pt x="1066591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066591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93840" y="2671128"/>
            <a:ext cx="925709" cy="925709"/>
            <a:chOff x="0" y="0"/>
            <a:chExt cx="1234279" cy="123427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299660" y="242293"/>
              <a:ext cx="595443" cy="724003"/>
            </a:xfrm>
            <a:custGeom>
              <a:avLst/>
              <a:gdLst/>
              <a:ahLst/>
              <a:cxnLst/>
              <a:rect r="r" b="b" t="t" l="l"/>
              <a:pathLst>
                <a:path h="724003" w="59544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393840" y="4281173"/>
            <a:ext cx="925709" cy="925709"/>
            <a:chOff x="0" y="0"/>
            <a:chExt cx="1234279" cy="123427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299660" y="242293"/>
              <a:ext cx="595443" cy="724003"/>
            </a:xfrm>
            <a:custGeom>
              <a:avLst/>
              <a:gdLst/>
              <a:ahLst/>
              <a:cxnLst/>
              <a:rect r="r" b="b" t="t" l="l"/>
              <a:pathLst>
                <a:path h="724003" w="59544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393840" y="6626107"/>
            <a:ext cx="925709" cy="925709"/>
            <a:chOff x="0" y="0"/>
            <a:chExt cx="1234279" cy="1234279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47" id="47"/>
            <p:cNvSpPr/>
            <p:nvPr/>
          </p:nvSpPr>
          <p:spPr>
            <a:xfrm flipH="false" flipV="false" rot="0">
              <a:off x="299660" y="242293"/>
              <a:ext cx="595443" cy="724003"/>
            </a:xfrm>
            <a:custGeom>
              <a:avLst/>
              <a:gdLst/>
              <a:ahLst/>
              <a:cxnLst/>
              <a:rect r="r" b="b" t="t" l="l"/>
              <a:pathLst>
                <a:path h="724003" w="59544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393840" y="273864"/>
            <a:ext cx="8926697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ALL OVERVIEW OF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93840" y="1232082"/>
            <a:ext cx="11989091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RECOMMEDATION ENGINE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91555" y="2539006"/>
            <a:ext cx="7416894" cy="157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1"/>
              </a:lnSpc>
            </a:pPr>
            <a:r>
              <a:rPr lang="en-US" sz="2511" spc="-5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Evolution:</a:t>
            </a:r>
          </a:p>
          <a:p>
            <a:pPr algn="l" marL="542163" indent="-271082" lvl="1">
              <a:lnSpc>
                <a:spcPts val="2511"/>
              </a:lnSpc>
              <a:buFont typeface="Arial"/>
              <a:buChar char="•"/>
            </a:pPr>
            <a:r>
              <a:rPr lang="en-US" sz="2511" spc="-5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Music recommendation systems have evolved significantly, enhancing user experience in music streaming services.</a:t>
            </a:r>
          </a:p>
          <a:p>
            <a:pPr algn="l">
              <a:lnSpc>
                <a:spcPts val="2511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1633412" y="4167051"/>
            <a:ext cx="7596150" cy="255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1"/>
              </a:lnSpc>
            </a:pPr>
            <a:r>
              <a:rPr lang="en-US" sz="2571" spc="-5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Frameworks:</a:t>
            </a:r>
          </a:p>
          <a:p>
            <a:pPr algn="l" marL="555266" indent="-277633" lvl="1">
              <a:lnSpc>
                <a:spcPts val="2571"/>
              </a:lnSpc>
              <a:buFont typeface="Arial"/>
              <a:buChar char="•"/>
            </a:pPr>
            <a:r>
              <a:rPr lang="en-US" sz="2571" spc="-5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Collaborative filtering predicts preferences by analyzing similar users' behavior.</a:t>
            </a:r>
          </a:p>
          <a:p>
            <a:pPr algn="l" marL="555266" indent="-277633" lvl="1">
              <a:lnSpc>
                <a:spcPts val="2571"/>
              </a:lnSpc>
              <a:buFont typeface="Arial"/>
              <a:buChar char="•"/>
            </a:pPr>
            <a:r>
              <a:rPr lang="en-US" sz="2571" spc="-5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Content-based filtering recommends songs based on metadata and audio features.</a:t>
            </a:r>
          </a:p>
          <a:p>
            <a:pPr algn="l" marL="555266" indent="-277633" lvl="1">
              <a:lnSpc>
                <a:spcPts val="2571"/>
              </a:lnSpc>
              <a:buFont typeface="Arial"/>
              <a:buChar char="•"/>
            </a:pPr>
            <a:r>
              <a:rPr lang="en-US" sz="2571" spc="-5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Hybrid approaches combine both methods for improved accuracy.</a:t>
            </a:r>
          </a:p>
          <a:p>
            <a:pPr algn="l">
              <a:lnSpc>
                <a:spcPts val="2571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1647169" y="6663011"/>
            <a:ext cx="7568637" cy="159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 spc="-5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Relevance:</a:t>
            </a:r>
          </a:p>
          <a:p>
            <a:pPr algn="l" marL="553255" indent="-276628" lvl="1">
              <a:lnSpc>
                <a:spcPts val="2562"/>
              </a:lnSpc>
              <a:buFont typeface="Arial"/>
              <a:buChar char="•"/>
            </a:pPr>
            <a:r>
              <a:rPr lang="en-US" sz="2562" spc="-5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Widely used in industry giants like Spotify and Apple Music to personalize user experiences and maintain engagement.</a:t>
            </a:r>
          </a:p>
          <a:p>
            <a:pPr algn="l">
              <a:lnSpc>
                <a:spcPts val="2562"/>
              </a:lnSpc>
            </a:pPr>
          </a:p>
        </p:txBody>
      </p:sp>
      <p:grpSp>
        <p:nvGrpSpPr>
          <p:cNvPr name="Group 53" id="53"/>
          <p:cNvGrpSpPr/>
          <p:nvPr/>
        </p:nvGrpSpPr>
        <p:grpSpPr>
          <a:xfrm rot="0">
            <a:off x="16171003" y="1028700"/>
            <a:ext cx="1088297" cy="1088297"/>
            <a:chOff x="0" y="0"/>
            <a:chExt cx="1451062" cy="1451062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1451062" cy="1451062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428744" y="452849"/>
              <a:ext cx="593573" cy="114838"/>
              <a:chOff x="0" y="0"/>
              <a:chExt cx="135963" cy="26305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428744" y="669971"/>
              <a:ext cx="593573" cy="114838"/>
              <a:chOff x="0" y="0"/>
              <a:chExt cx="135963" cy="26305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428744" y="883376"/>
              <a:ext cx="593573" cy="114838"/>
              <a:chOff x="0" y="0"/>
              <a:chExt cx="135963" cy="26305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66" id="66"/>
          <p:cNvSpPr/>
          <p:nvPr/>
        </p:nvSpPr>
        <p:spPr>
          <a:xfrm flipH="false" flipV="false" rot="80803">
            <a:off x="13216325" y="578355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4"/>
                </a:lnTo>
                <a:lnTo>
                  <a:pt x="0" y="13376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222999"/>
            <a:ext cx="18288000" cy="2775128"/>
            <a:chOff x="0" y="0"/>
            <a:chExt cx="4816593" cy="7308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30898"/>
            </a:xfrm>
            <a:custGeom>
              <a:avLst/>
              <a:gdLst/>
              <a:ahLst/>
              <a:cxnLst/>
              <a:rect r="r" b="b" t="t" l="l"/>
              <a:pathLst>
                <a:path h="730898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09308"/>
                  </a:lnTo>
                  <a:cubicBezTo>
                    <a:pt x="4816592" y="715034"/>
                    <a:pt x="4814318" y="720525"/>
                    <a:pt x="4810269" y="724574"/>
                  </a:cubicBezTo>
                  <a:cubicBezTo>
                    <a:pt x="4806220" y="728623"/>
                    <a:pt x="4800728" y="730898"/>
                    <a:pt x="4795002" y="730898"/>
                  </a:cubicBezTo>
                  <a:lnTo>
                    <a:pt x="21590" y="730898"/>
                  </a:lnTo>
                  <a:cubicBezTo>
                    <a:pt x="9666" y="730898"/>
                    <a:pt x="0" y="721232"/>
                    <a:pt x="0" y="70930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759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222999"/>
            <a:ext cx="18288000" cy="4677949"/>
            <a:chOff x="0" y="0"/>
            <a:chExt cx="24384000" cy="623726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6260" r="0" b="26260"/>
            <a:stretch>
              <a:fillRect/>
            </a:stretch>
          </p:blipFill>
          <p:spPr>
            <a:xfrm flipH="false" flipV="false">
              <a:off x="0" y="0"/>
              <a:ext cx="24384000" cy="6237265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745793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56305" y="8673245"/>
            <a:ext cx="596911" cy="575398"/>
            <a:chOff x="0" y="0"/>
            <a:chExt cx="795881" cy="767197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0953870" y="8673245"/>
            <a:ext cx="596911" cy="575398"/>
            <a:chOff x="0" y="0"/>
            <a:chExt cx="795881" cy="767197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8695831" y="8514552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720427" y="8673245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89030" y="8673245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81772" y="9745793"/>
            <a:ext cx="2810500" cy="218887"/>
            <a:chOff x="0" y="0"/>
            <a:chExt cx="740214" cy="576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40214" cy="57649"/>
            </a:xfrm>
            <a:custGeom>
              <a:avLst/>
              <a:gdLst/>
              <a:ahLst/>
              <a:cxnLst/>
              <a:rect r="r" b="b" t="t" l="l"/>
              <a:pathLst>
                <a:path h="57649" w="740214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70930" y="436149"/>
            <a:ext cx="9949540" cy="5019912"/>
            <a:chOff x="0" y="0"/>
            <a:chExt cx="2749929" cy="138744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749928" cy="1387441"/>
            </a:xfrm>
            <a:custGeom>
              <a:avLst/>
              <a:gdLst/>
              <a:ahLst/>
              <a:cxnLst/>
              <a:rect r="r" b="b" t="t" l="l"/>
              <a:pathLst>
                <a:path h="1387441" w="2749928">
                  <a:moveTo>
                    <a:pt x="39684" y="0"/>
                  </a:moveTo>
                  <a:lnTo>
                    <a:pt x="2710244" y="0"/>
                  </a:lnTo>
                  <a:cubicBezTo>
                    <a:pt x="2720769" y="0"/>
                    <a:pt x="2730863" y="4181"/>
                    <a:pt x="2738305" y="11623"/>
                  </a:cubicBezTo>
                  <a:cubicBezTo>
                    <a:pt x="2745748" y="19065"/>
                    <a:pt x="2749928" y="29159"/>
                    <a:pt x="2749928" y="39684"/>
                  </a:cubicBezTo>
                  <a:lnTo>
                    <a:pt x="2749928" y="1347757"/>
                  </a:lnTo>
                  <a:cubicBezTo>
                    <a:pt x="2749928" y="1358282"/>
                    <a:pt x="2745748" y="1368375"/>
                    <a:pt x="2738305" y="1375818"/>
                  </a:cubicBezTo>
                  <a:cubicBezTo>
                    <a:pt x="2730863" y="1383260"/>
                    <a:pt x="2720769" y="1387441"/>
                    <a:pt x="2710244" y="1387441"/>
                  </a:cubicBezTo>
                  <a:lnTo>
                    <a:pt x="39684" y="1387441"/>
                  </a:lnTo>
                  <a:cubicBezTo>
                    <a:pt x="29159" y="1387441"/>
                    <a:pt x="19065" y="1383260"/>
                    <a:pt x="11623" y="1375818"/>
                  </a:cubicBezTo>
                  <a:cubicBezTo>
                    <a:pt x="4181" y="1368375"/>
                    <a:pt x="0" y="1358282"/>
                    <a:pt x="0" y="1347757"/>
                  </a:cubicBezTo>
                  <a:lnTo>
                    <a:pt x="0" y="39684"/>
                  </a:lnTo>
                  <a:cubicBezTo>
                    <a:pt x="0" y="29159"/>
                    <a:pt x="4181" y="19065"/>
                    <a:pt x="11623" y="11623"/>
                  </a:cubicBezTo>
                  <a:cubicBezTo>
                    <a:pt x="19065" y="4181"/>
                    <a:pt x="29159" y="0"/>
                    <a:pt x="39684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2749929" cy="1416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20688" y="514285"/>
            <a:ext cx="4065274" cy="406527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7796" r="0" b="-17796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48" id="48"/>
          <p:cNvSpPr txBox="true"/>
          <p:nvPr/>
        </p:nvSpPr>
        <p:spPr>
          <a:xfrm rot="0">
            <a:off x="4720427" y="2357058"/>
            <a:ext cx="3975404" cy="309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5782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SOME BRIEF ABOUT MUSICX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485962" y="581140"/>
            <a:ext cx="5934508" cy="164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5782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 COLLECTION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568910" y="1938392"/>
            <a:ext cx="7630104" cy="459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7"/>
              </a:lnSpc>
            </a:pPr>
            <a:r>
              <a:rPr lang="en-US" sz="2667" spc="-53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Content:</a:t>
            </a:r>
          </a:p>
          <a:p>
            <a:pPr algn="l">
              <a:lnSpc>
                <a:spcPts val="2667"/>
              </a:lnSpc>
            </a:pPr>
          </a:p>
          <a:p>
            <a:pPr algn="l" marL="575897" indent="-287949" lvl="1">
              <a:lnSpc>
                <a:spcPts val="2667"/>
              </a:lnSpc>
              <a:buFont typeface="Arial"/>
              <a:buChar char="•"/>
            </a:pPr>
            <a:r>
              <a:rPr lang="en-US" sz="2667" spc="-53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Datasets used: User listening history, song metadata</a:t>
            </a:r>
          </a:p>
          <a:p>
            <a:pPr algn="l">
              <a:lnSpc>
                <a:spcPts val="2667"/>
              </a:lnSpc>
            </a:pPr>
          </a:p>
          <a:p>
            <a:pPr algn="l" marL="575897" indent="-287949" lvl="1">
              <a:lnSpc>
                <a:spcPts val="2667"/>
              </a:lnSpc>
              <a:buFont typeface="Arial"/>
              <a:buChar char="•"/>
            </a:pPr>
            <a:r>
              <a:rPr lang="en-US" sz="2667" spc="-53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Data sources: Spotify API, imported CSV files</a:t>
            </a:r>
          </a:p>
          <a:p>
            <a:pPr algn="l">
              <a:lnSpc>
                <a:spcPts val="2667"/>
              </a:lnSpc>
            </a:pPr>
          </a:p>
          <a:p>
            <a:pPr algn="l" marL="575897" indent="-287949" lvl="1">
              <a:lnSpc>
                <a:spcPts val="2667"/>
              </a:lnSpc>
              <a:buFont typeface="Arial"/>
              <a:buChar char="•"/>
            </a:pPr>
            <a:r>
              <a:rPr lang="en-US" sz="2667" spc="-53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Key attributes in the datasets: Song ID, Title, Artist, Album, Genre, Release Year, Audio Features.</a:t>
            </a:r>
          </a:p>
          <a:p>
            <a:pPr algn="l">
              <a:lnSpc>
                <a:spcPts val="2667"/>
              </a:lnSpc>
            </a:pPr>
          </a:p>
          <a:p>
            <a:pPr algn="l">
              <a:lnSpc>
                <a:spcPts val="2667"/>
              </a:lnSpc>
            </a:pPr>
          </a:p>
          <a:p>
            <a:pPr algn="l">
              <a:lnSpc>
                <a:spcPts val="2667"/>
              </a:lnSpc>
            </a:pP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8924250" y="3814772"/>
            <a:ext cx="1328728" cy="1328728"/>
          </a:xfrm>
          <a:custGeom>
            <a:avLst/>
            <a:gdLst/>
            <a:ahLst/>
            <a:cxnLst/>
            <a:rect r="r" b="b" t="t" l="l"/>
            <a:pathLst>
              <a:path h="1328728" w="1328728">
                <a:moveTo>
                  <a:pt x="0" y="0"/>
                </a:moveTo>
                <a:lnTo>
                  <a:pt x="1328729" y="0"/>
                </a:lnTo>
                <a:lnTo>
                  <a:pt x="1328729" y="1328728"/>
                </a:lnTo>
                <a:lnTo>
                  <a:pt x="0" y="1328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85431" y="5815981"/>
            <a:ext cx="18113583" cy="240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863" indent="-294431" lvl="1">
              <a:lnSpc>
                <a:spcPts val="3818"/>
              </a:lnSpc>
              <a:buFont typeface="Arial"/>
              <a:buChar char="•"/>
            </a:pPr>
            <a:r>
              <a:rPr lang="en-US" sz="272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Machine Learning Model is going to Predict Based on the ‘Popularity’</a:t>
            </a:r>
          </a:p>
          <a:p>
            <a:pPr algn="l">
              <a:lnSpc>
                <a:spcPts val="3818"/>
              </a:lnSpc>
            </a:pPr>
          </a:p>
          <a:p>
            <a:pPr algn="l" marL="588863" indent="-294431" lvl="1">
              <a:lnSpc>
                <a:spcPts val="3818"/>
              </a:lnSpc>
              <a:buFont typeface="Arial"/>
              <a:buChar char="•"/>
            </a:pPr>
            <a:r>
              <a:rPr lang="en-US" sz="272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Where we train the Model by Root Mean Squared Values (RMS) and also implement the CNN to improve the overall Training Accuracy and show on the platform of Streamlit.</a:t>
            </a:r>
          </a:p>
          <a:p>
            <a:pPr algn="l">
              <a:lnSpc>
                <a:spcPts val="3818"/>
              </a:lnSpc>
            </a:pPr>
          </a:p>
        </p:txBody>
      </p:sp>
      <p:sp>
        <p:nvSpPr>
          <p:cNvPr name="Freeform 53" id="53"/>
          <p:cNvSpPr/>
          <p:nvPr/>
        </p:nvSpPr>
        <p:spPr>
          <a:xfrm flipH="false" flipV="false" rot="80803">
            <a:off x="10660743" y="359898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4"/>
                </a:lnTo>
                <a:lnTo>
                  <a:pt x="0" y="1337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30690" y="-353585"/>
            <a:ext cx="6549932" cy="14295982"/>
            <a:chOff x="0" y="0"/>
            <a:chExt cx="8733242" cy="190613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079463"/>
              <a:ext cx="8733242" cy="12981846"/>
            </a:xfrm>
            <a:custGeom>
              <a:avLst/>
              <a:gdLst/>
              <a:ahLst/>
              <a:cxnLst/>
              <a:rect r="r" b="b" t="t" l="l"/>
              <a:pathLst>
                <a:path h="12981846" w="8733242">
                  <a:moveTo>
                    <a:pt x="0" y="0"/>
                  </a:moveTo>
                  <a:lnTo>
                    <a:pt x="8733242" y="0"/>
                  </a:lnTo>
                  <a:lnTo>
                    <a:pt x="8733242" y="12981846"/>
                  </a:lnTo>
                  <a:lnTo>
                    <a:pt x="0" y="12981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2980504"/>
              <a:ext cx="8733242" cy="12981846"/>
            </a:xfrm>
            <a:custGeom>
              <a:avLst/>
              <a:gdLst/>
              <a:ahLst/>
              <a:cxnLst/>
              <a:rect r="r" b="b" t="t" l="l"/>
              <a:pathLst>
                <a:path h="12981846" w="8733242">
                  <a:moveTo>
                    <a:pt x="0" y="0"/>
                  </a:moveTo>
                  <a:lnTo>
                    <a:pt x="8733242" y="0"/>
                  </a:lnTo>
                  <a:lnTo>
                    <a:pt x="8733242" y="12981846"/>
                  </a:lnTo>
                  <a:lnTo>
                    <a:pt x="0" y="12981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33242" cy="12981846"/>
            </a:xfrm>
            <a:custGeom>
              <a:avLst/>
              <a:gdLst/>
              <a:ahLst/>
              <a:cxnLst/>
              <a:rect r="r" b="b" t="t" l="l"/>
              <a:pathLst>
                <a:path h="12981846" w="8733242">
                  <a:moveTo>
                    <a:pt x="0" y="0"/>
                  </a:moveTo>
                  <a:lnTo>
                    <a:pt x="8733242" y="0"/>
                  </a:lnTo>
                  <a:lnTo>
                    <a:pt x="8733242" y="12981846"/>
                  </a:lnTo>
                  <a:lnTo>
                    <a:pt x="0" y="12981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8357906"/>
            <a:ext cx="18288000" cy="2640221"/>
            <a:chOff x="0" y="0"/>
            <a:chExt cx="4816593" cy="6953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695367"/>
            </a:xfrm>
            <a:custGeom>
              <a:avLst/>
              <a:gdLst/>
              <a:ahLst/>
              <a:cxnLst/>
              <a:rect r="r" b="b" t="t" l="l"/>
              <a:pathLst>
                <a:path h="695367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73777"/>
                  </a:lnTo>
                  <a:cubicBezTo>
                    <a:pt x="4816592" y="685701"/>
                    <a:pt x="4806926" y="695367"/>
                    <a:pt x="4795002" y="695367"/>
                  </a:cubicBezTo>
                  <a:lnTo>
                    <a:pt x="21590" y="695367"/>
                  </a:lnTo>
                  <a:cubicBezTo>
                    <a:pt x="15864" y="695367"/>
                    <a:pt x="10372" y="693092"/>
                    <a:pt x="6324" y="689043"/>
                  </a:cubicBezTo>
                  <a:cubicBezTo>
                    <a:pt x="2275" y="684994"/>
                    <a:pt x="0" y="679503"/>
                    <a:pt x="0" y="67377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723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8357906"/>
            <a:ext cx="18288000" cy="4543041"/>
            <a:chOff x="0" y="0"/>
            <a:chExt cx="24384000" cy="605738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alphaModFix amt="42000"/>
            </a:blip>
            <a:srcRect l="0" t="26945" r="0" b="26945"/>
            <a:stretch>
              <a:fillRect/>
            </a:stretch>
          </p:blipFill>
          <p:spPr>
            <a:xfrm flipH="false" flipV="false">
              <a:off x="0" y="0"/>
              <a:ext cx="24384000" cy="6057389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381772" y="9736268"/>
            <a:ext cx="15877528" cy="218887"/>
            <a:chOff x="0" y="0"/>
            <a:chExt cx="4181736" cy="576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91359" y="8673245"/>
            <a:ext cx="596911" cy="575398"/>
            <a:chOff x="0" y="0"/>
            <a:chExt cx="795881" cy="767197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1050897" y="8673245"/>
            <a:ext cx="596911" cy="575398"/>
            <a:chOff x="0" y="0"/>
            <a:chExt cx="795881" cy="767197"/>
          </a:xfrm>
        </p:grpSpPr>
        <p:grpSp>
          <p:nvGrpSpPr>
            <p:cNvPr name="Group 22" id="22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8874145" y="8562294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038802" y="8653888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322478" y="8562294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81772" y="9736268"/>
            <a:ext cx="7314059" cy="218887"/>
            <a:chOff x="0" y="0"/>
            <a:chExt cx="1926336" cy="576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26336" cy="57649"/>
            </a:xfrm>
            <a:custGeom>
              <a:avLst/>
              <a:gdLst/>
              <a:ahLst/>
              <a:cxnLst/>
              <a:rect r="r" b="b" t="t" l="l"/>
              <a:pathLst>
                <a:path h="57649" w="1926336">
                  <a:moveTo>
                    <a:pt x="0" y="0"/>
                  </a:moveTo>
                  <a:lnTo>
                    <a:pt x="1926336" y="0"/>
                  </a:lnTo>
                  <a:lnTo>
                    <a:pt x="19263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9263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1570704" y="1479618"/>
            <a:ext cx="4777063" cy="5738214"/>
          </a:xfrm>
          <a:custGeom>
            <a:avLst/>
            <a:gdLst/>
            <a:ahLst/>
            <a:cxnLst/>
            <a:rect r="r" b="b" t="t" l="l"/>
            <a:pathLst>
              <a:path h="5738214" w="4777063">
                <a:moveTo>
                  <a:pt x="0" y="0"/>
                </a:moveTo>
                <a:lnTo>
                  <a:pt x="4777063" y="0"/>
                </a:lnTo>
                <a:lnTo>
                  <a:pt x="4777063" y="5738214"/>
                </a:lnTo>
                <a:lnTo>
                  <a:pt x="0" y="57382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393840" y="286473"/>
            <a:ext cx="8926697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METHODOLOGY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3840" y="1375545"/>
            <a:ext cx="6988878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MUSICX VER.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0" y="2277515"/>
            <a:ext cx="10603843" cy="579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9189" indent="-309594" lvl="1">
              <a:lnSpc>
                <a:spcPts val="2867"/>
              </a:lnSpc>
              <a:buFont typeface="Arial"/>
              <a:buChar char="•"/>
            </a:pPr>
            <a:r>
              <a:rPr lang="en-US" sz="2867" spc="-5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Data Collection :  Importing the Datasets of (Artist_details,year_details,maindata_details) Son Meta Data.</a:t>
            </a:r>
          </a:p>
          <a:p>
            <a:pPr algn="l">
              <a:lnSpc>
                <a:spcPts val="2867"/>
              </a:lnSpc>
            </a:pPr>
          </a:p>
          <a:p>
            <a:pPr algn="l" marL="619189" indent="-309594" lvl="1">
              <a:lnSpc>
                <a:spcPts val="2867"/>
              </a:lnSpc>
              <a:buFont typeface="Arial"/>
              <a:buChar char="•"/>
            </a:pPr>
            <a:r>
              <a:rPr lang="en-US" sz="2867" spc="-5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Data Processing(Normalization and Pre-Processing.</a:t>
            </a:r>
          </a:p>
          <a:p>
            <a:pPr algn="l">
              <a:lnSpc>
                <a:spcPts val="2867"/>
              </a:lnSpc>
            </a:pPr>
          </a:p>
          <a:p>
            <a:pPr algn="l" marL="619189" indent="-309594" lvl="1">
              <a:lnSpc>
                <a:spcPts val="2867"/>
              </a:lnSpc>
              <a:buFont typeface="Arial"/>
              <a:buChar char="•"/>
            </a:pPr>
            <a:r>
              <a:rPr lang="en-US" sz="2867" spc="-5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Feature Engineering: Transforming the Existing Features (e.g: Generes)</a:t>
            </a:r>
          </a:p>
          <a:p>
            <a:pPr algn="l">
              <a:lnSpc>
                <a:spcPts val="2867"/>
              </a:lnSpc>
            </a:pPr>
          </a:p>
          <a:p>
            <a:pPr algn="l" marL="619189" indent="-309594" lvl="1">
              <a:lnSpc>
                <a:spcPts val="2867"/>
              </a:lnSpc>
              <a:buFont typeface="Arial"/>
              <a:buChar char="•"/>
            </a:pPr>
            <a:r>
              <a:rPr lang="en-US" sz="2867" spc="-5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Model-Building: Content Based Filtering, Collaboratie Filtering,  Content-Based Filtering.</a:t>
            </a:r>
          </a:p>
          <a:p>
            <a:pPr algn="l">
              <a:lnSpc>
                <a:spcPts val="2867"/>
              </a:lnSpc>
            </a:pPr>
          </a:p>
          <a:p>
            <a:pPr algn="l" marL="619189" indent="-309594" lvl="1">
              <a:lnSpc>
                <a:spcPts val="2867"/>
              </a:lnSpc>
              <a:buFont typeface="Arial"/>
              <a:buChar char="•"/>
            </a:pPr>
            <a:r>
              <a:rPr lang="en-US" sz="2867" spc="-5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Hybrid Systems(Training , Testing CNN)</a:t>
            </a:r>
          </a:p>
          <a:p>
            <a:pPr algn="l">
              <a:lnSpc>
                <a:spcPts val="2867"/>
              </a:lnSpc>
            </a:pPr>
          </a:p>
          <a:p>
            <a:pPr algn="l" marL="619189" indent="-309594" lvl="1">
              <a:lnSpc>
                <a:spcPts val="2867"/>
              </a:lnSpc>
              <a:buFont typeface="Arial"/>
              <a:buChar char="•"/>
            </a:pPr>
            <a:r>
              <a:rPr lang="en-US" sz="2867" spc="-5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Evaluation: Performance Metrics like(Precision, Recall, F1-Score, Training and Testing Accuracy)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51" id="51"/>
          <p:cNvSpPr/>
          <p:nvPr/>
        </p:nvSpPr>
        <p:spPr>
          <a:xfrm flipH="false" flipV="false" rot="80803">
            <a:off x="8282563" y="392793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3"/>
                </a:lnTo>
                <a:lnTo>
                  <a:pt x="0" y="13376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421856"/>
            <a:ext cx="18288000" cy="2576272"/>
            <a:chOff x="0" y="0"/>
            <a:chExt cx="4816593" cy="678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78524"/>
            </a:xfrm>
            <a:custGeom>
              <a:avLst/>
              <a:gdLst/>
              <a:ahLst/>
              <a:cxnLst/>
              <a:rect r="r" b="b" t="t" l="l"/>
              <a:pathLst>
                <a:path h="678524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56934"/>
                  </a:lnTo>
                  <a:cubicBezTo>
                    <a:pt x="4816592" y="668858"/>
                    <a:pt x="4806926" y="678524"/>
                    <a:pt x="4795002" y="678524"/>
                  </a:cubicBezTo>
                  <a:lnTo>
                    <a:pt x="21590" y="678524"/>
                  </a:lnTo>
                  <a:cubicBezTo>
                    <a:pt x="9666" y="678524"/>
                    <a:pt x="0" y="668858"/>
                    <a:pt x="0" y="656934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707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421856"/>
            <a:ext cx="18288000" cy="4479092"/>
            <a:chOff x="0" y="0"/>
            <a:chExt cx="24384000" cy="597212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7269" r="0" b="27269"/>
            <a:stretch>
              <a:fillRect/>
            </a:stretch>
          </p:blipFill>
          <p:spPr>
            <a:xfrm flipH="false" flipV="false">
              <a:off x="0" y="0"/>
              <a:ext cx="24384000" cy="597212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793418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39872" y="8804808"/>
            <a:ext cx="596911" cy="575398"/>
            <a:chOff x="0" y="0"/>
            <a:chExt cx="795881" cy="767197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0973794" y="8804808"/>
            <a:ext cx="596911" cy="575398"/>
            <a:chOff x="0" y="0"/>
            <a:chExt cx="795881" cy="767197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8874145" y="8655794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3"/>
                </a:lnTo>
                <a:lnTo>
                  <a:pt x="0" y="892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124828" y="8804808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17356" y="8804808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474799" y="9793418"/>
            <a:ext cx="5995998" cy="218887"/>
            <a:chOff x="0" y="0"/>
            <a:chExt cx="1579193" cy="576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79193" cy="57649"/>
            </a:xfrm>
            <a:custGeom>
              <a:avLst/>
              <a:gdLst/>
              <a:ahLst/>
              <a:cxnLst/>
              <a:rect r="r" b="b" t="t" l="l"/>
              <a:pathLst>
                <a:path h="57649" w="1579193">
                  <a:moveTo>
                    <a:pt x="0" y="0"/>
                  </a:moveTo>
                  <a:lnTo>
                    <a:pt x="1579193" y="0"/>
                  </a:lnTo>
                  <a:lnTo>
                    <a:pt x="157919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579193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73615" y="3813052"/>
            <a:ext cx="1110171" cy="111017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15238" lIns="15238" bIns="15238" rIns="15238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73615" y="5730314"/>
            <a:ext cx="1110171" cy="111017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15238" lIns="15238" bIns="15238" rIns="15238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222795" y="1028700"/>
            <a:ext cx="18834842" cy="2549311"/>
            <a:chOff x="0" y="0"/>
            <a:chExt cx="25113123" cy="3399082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9"/>
            <a:srcRect l="0" t="39842" r="0" b="39842"/>
            <a:stretch>
              <a:fillRect/>
            </a:stretch>
          </p:blipFill>
          <p:spPr>
            <a:xfrm flipH="false" flipV="false">
              <a:off x="0" y="0"/>
              <a:ext cx="25113123" cy="3399082"/>
            </a:xfrm>
            <a:prstGeom prst="rect">
              <a:avLst/>
            </a:prstGeom>
          </p:spPr>
        </p:pic>
      </p:grpSp>
      <p:sp>
        <p:nvSpPr>
          <p:cNvPr name="TextBox 38" id="38"/>
          <p:cNvSpPr txBox="true"/>
          <p:nvPr/>
        </p:nvSpPr>
        <p:spPr>
          <a:xfrm rot="0">
            <a:off x="1078066" y="1244510"/>
            <a:ext cx="6789464" cy="91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3"/>
              </a:lnSpc>
            </a:pPr>
            <a:r>
              <a:rPr lang="en-US" sz="5713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OUR SYSTEM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2134509"/>
            <a:ext cx="15799567" cy="91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3"/>
              </a:lnSpc>
            </a:pPr>
            <a:r>
              <a:rPr lang="en-US" sz="5713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RECOMMEDATION ENGINE FILTERING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08242" y="4049790"/>
            <a:ext cx="640917" cy="59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40856" y="5967052"/>
            <a:ext cx="640917" cy="59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55" id="55"/>
          <p:cNvSpPr txBox="true"/>
          <p:nvPr/>
        </p:nvSpPr>
        <p:spPr>
          <a:xfrm rot="0">
            <a:off x="1746011" y="4091794"/>
            <a:ext cx="17945828" cy="215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Collaborative Filtering: 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User-based and item-based collaborative filtering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it predicts user preferences based on similar users' behavior</a:t>
            </a:r>
          </a:p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783780" y="6228250"/>
            <a:ext cx="16828267" cy="215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Content-Based Filtering: 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song metadata and audio features to recommend similar songs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Importance of attributes like genre, tempo, energy</a:t>
            </a:r>
          </a:p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Freeform 57" id="57"/>
          <p:cNvSpPr/>
          <p:nvPr/>
        </p:nvSpPr>
        <p:spPr>
          <a:xfrm flipH="false" flipV="false" rot="80803">
            <a:off x="16667718" y="3979583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4" y="0"/>
                </a:lnTo>
                <a:lnTo>
                  <a:pt x="1183164" y="1337603"/>
                </a:lnTo>
                <a:lnTo>
                  <a:pt x="0" y="1337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262361"/>
            <a:ext cx="18288000" cy="2735767"/>
            <a:chOff x="0" y="0"/>
            <a:chExt cx="4816593" cy="7205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20531"/>
            </a:xfrm>
            <a:custGeom>
              <a:avLst/>
              <a:gdLst/>
              <a:ahLst/>
              <a:cxnLst/>
              <a:rect r="r" b="b" t="t" l="l"/>
              <a:pathLst>
                <a:path h="72053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98941"/>
                  </a:lnTo>
                  <a:cubicBezTo>
                    <a:pt x="4816592" y="710865"/>
                    <a:pt x="4806926" y="720531"/>
                    <a:pt x="4795002" y="720531"/>
                  </a:cubicBezTo>
                  <a:lnTo>
                    <a:pt x="21590" y="720531"/>
                  </a:lnTo>
                  <a:cubicBezTo>
                    <a:pt x="15864" y="720531"/>
                    <a:pt x="10372" y="718256"/>
                    <a:pt x="6324" y="714208"/>
                  </a:cubicBezTo>
                  <a:cubicBezTo>
                    <a:pt x="2275" y="710159"/>
                    <a:pt x="0" y="704667"/>
                    <a:pt x="0" y="6989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749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262361"/>
            <a:ext cx="18288000" cy="4638587"/>
            <a:chOff x="0" y="0"/>
            <a:chExt cx="24384000" cy="618478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6460" r="0" b="26460"/>
            <a:stretch>
              <a:fillRect/>
            </a:stretch>
          </p:blipFill>
          <p:spPr>
            <a:xfrm flipH="false" flipV="false">
              <a:off x="0" y="0"/>
              <a:ext cx="24384000" cy="618478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755318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37220" y="8720987"/>
            <a:ext cx="596911" cy="575398"/>
            <a:chOff x="0" y="0"/>
            <a:chExt cx="795881" cy="767197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1245965" y="8720987"/>
            <a:ext cx="596911" cy="575398"/>
            <a:chOff x="0" y="0"/>
            <a:chExt cx="795881" cy="767197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8843656" y="8524209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3" y="0"/>
                </a:lnTo>
                <a:lnTo>
                  <a:pt x="892783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26039" y="8673224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2" y="0"/>
                </a:lnTo>
                <a:lnTo>
                  <a:pt x="921452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204950" y="8682902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81772" y="9755318"/>
            <a:ext cx="5995998" cy="218887"/>
            <a:chOff x="0" y="0"/>
            <a:chExt cx="1579193" cy="576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79193" cy="57649"/>
            </a:xfrm>
            <a:custGeom>
              <a:avLst/>
              <a:gdLst/>
              <a:ahLst/>
              <a:cxnLst/>
              <a:rect r="r" b="b" t="t" l="l"/>
              <a:pathLst>
                <a:path h="57649" w="1579193">
                  <a:moveTo>
                    <a:pt x="0" y="0"/>
                  </a:moveTo>
                  <a:lnTo>
                    <a:pt x="1579193" y="0"/>
                  </a:lnTo>
                  <a:lnTo>
                    <a:pt x="157919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579193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43" id="43"/>
          <p:cNvSpPr/>
          <p:nvPr/>
        </p:nvSpPr>
        <p:spPr>
          <a:xfrm flipH="false" flipV="false" rot="0">
            <a:off x="848453" y="1459733"/>
            <a:ext cx="16587541" cy="6785766"/>
          </a:xfrm>
          <a:custGeom>
            <a:avLst/>
            <a:gdLst/>
            <a:ahLst/>
            <a:cxnLst/>
            <a:rect r="r" b="b" t="t" l="l"/>
            <a:pathLst>
              <a:path h="6785766" w="16587541">
                <a:moveTo>
                  <a:pt x="0" y="0"/>
                </a:moveTo>
                <a:lnTo>
                  <a:pt x="16587540" y="0"/>
                </a:lnTo>
                <a:lnTo>
                  <a:pt x="16587540" y="6785767"/>
                </a:lnTo>
                <a:lnTo>
                  <a:pt x="0" y="67857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67" r="0" b="-467"/>
            </a:stretch>
          </a:blipFill>
          <a:ln w="17145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44" id="44"/>
          <p:cNvSpPr/>
          <p:nvPr/>
        </p:nvSpPr>
        <p:spPr>
          <a:xfrm flipH="false" flipV="false" rot="80803">
            <a:off x="687315" y="201620"/>
            <a:ext cx="1183164" cy="1337603"/>
          </a:xfrm>
          <a:custGeom>
            <a:avLst/>
            <a:gdLst/>
            <a:ahLst/>
            <a:cxnLst/>
            <a:rect r="r" b="b" t="t" l="l"/>
            <a:pathLst>
              <a:path h="1337603" w="1183164">
                <a:moveTo>
                  <a:pt x="0" y="0"/>
                </a:moveTo>
                <a:lnTo>
                  <a:pt x="1183163" y="0"/>
                </a:lnTo>
                <a:lnTo>
                  <a:pt x="1183163" y="1337603"/>
                </a:lnTo>
                <a:lnTo>
                  <a:pt x="0" y="1337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2352759" y="382032"/>
            <a:ext cx="6789464" cy="91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3"/>
              </a:lnSpc>
            </a:pPr>
            <a:r>
              <a:rPr lang="en-US" sz="5713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OUR SYSTEM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695831" y="382032"/>
            <a:ext cx="7667131" cy="91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3"/>
              </a:lnSpc>
            </a:pPr>
            <a:r>
              <a:rPr lang="en-US" sz="5713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DAGMlgVuRr8</dc:identifier>
  <dcterms:modified xsi:type="dcterms:W3CDTF">2011-08-01T06:04:30Z</dcterms:modified>
  <cp:revision>1</cp:revision>
  <dc:title>Black Elegant and Modern Startup Pitch Deck Presentation</dc:title>
</cp:coreProperties>
</file>